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4.xml" ContentType="application/vnd.openxmlformats-officedocument.theme+xml"/>
  <Override PartName="/ppt/theme/themeOverride2.xml" ContentType="application/vnd.openxmlformats-officedocument.themeOverrid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49" r:id="rId2"/>
    <p:sldMasterId id="2147483697" r:id="rId3"/>
    <p:sldMasterId id="2147483709" r:id="rId4"/>
  </p:sldMasterIdLst>
  <p:notesMasterIdLst>
    <p:notesMasterId r:id="rId20"/>
  </p:notesMasterIdLst>
  <p:handoutMasterIdLst>
    <p:handoutMasterId r:id="rId21"/>
  </p:handoutMasterIdLst>
  <p:sldIdLst>
    <p:sldId id="257" r:id="rId5"/>
    <p:sldId id="258" r:id="rId6"/>
    <p:sldId id="259" r:id="rId7"/>
    <p:sldId id="261" r:id="rId8"/>
    <p:sldId id="276" r:id="rId9"/>
    <p:sldId id="267" r:id="rId10"/>
    <p:sldId id="268" r:id="rId11"/>
    <p:sldId id="269" r:id="rId12"/>
    <p:sldId id="271" r:id="rId13"/>
    <p:sldId id="284" r:id="rId14"/>
    <p:sldId id="274" r:id="rId15"/>
    <p:sldId id="278" r:id="rId16"/>
    <p:sldId id="282" r:id="rId17"/>
    <p:sldId id="285" r:id="rId18"/>
    <p:sldId id="279" r:id="rId19"/>
  </p:sldIdLst>
  <p:sldSz cx="9144000" cy="6858000" type="screen4x3"/>
  <p:notesSz cx="6858000" cy="9144000"/>
  <p:defaultTextStyle>
    <a:defPPr>
      <a:defRPr lang="ru-RU"/>
    </a:defPPr>
    <a:lvl1pPr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0000"/>
    <a:srgbClr val="00CC00"/>
    <a:srgbClr val="FF3300"/>
    <a:srgbClr val="CCFF99"/>
    <a:srgbClr val="6699FF"/>
    <a:srgbClr val="00CC66"/>
    <a:srgbClr val="CC3300"/>
    <a:srgbClr val="66F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3" d="100"/>
          <a:sy n="93" d="100"/>
        </p:scale>
        <p:origin x="2094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slideMaster" Target="slideMasters/slideMaster3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endParaRPr lang="kk-KZ"/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kk-KZ"/>
          </a:p>
        </p:txBody>
      </p:sp>
      <p:sp>
        <p:nvSpPr>
          <p:cNvPr id="3482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endParaRPr lang="kk-KZ"/>
          </a:p>
        </p:txBody>
      </p:sp>
      <p:sp>
        <p:nvSpPr>
          <p:cNvPr id="3482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57EE2488-0B26-4F7B-8148-1356D8707860}" type="slidenum">
              <a:rPr lang="kk-KZ"/>
              <a:pPr>
                <a:defRPr/>
              </a:pPr>
              <a:t>‹#›</a:t>
            </a:fld>
            <a:endParaRPr lang="kk-KZ"/>
          </a:p>
        </p:txBody>
      </p:sp>
    </p:spTree>
    <p:extLst>
      <p:ext uri="{BB962C8B-B14F-4D97-AF65-F5344CB8AC3E}">
        <p14:creationId xmlns:p14="http://schemas.microsoft.com/office/powerpoint/2010/main" val="407628519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endParaRPr lang="kk-KZ"/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kk-KZ"/>
          </a:p>
        </p:txBody>
      </p:sp>
      <p:sp>
        <p:nvSpPr>
          <p:cNvPr id="358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584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k-KZ" noProof="0" smtClean="0"/>
              <a:t>Образец текста</a:t>
            </a:r>
          </a:p>
          <a:p>
            <a:pPr lvl="1"/>
            <a:r>
              <a:rPr lang="kk-KZ" noProof="0" smtClean="0"/>
              <a:t>Второй уровень</a:t>
            </a:r>
          </a:p>
          <a:p>
            <a:pPr lvl="2"/>
            <a:r>
              <a:rPr lang="kk-KZ" noProof="0" smtClean="0"/>
              <a:t>Третий уровень</a:t>
            </a:r>
          </a:p>
          <a:p>
            <a:pPr lvl="3"/>
            <a:r>
              <a:rPr lang="kk-KZ" noProof="0" smtClean="0"/>
              <a:t>Четвертый уровень</a:t>
            </a:r>
          </a:p>
          <a:p>
            <a:pPr lvl="4"/>
            <a:r>
              <a:rPr lang="kk-KZ" noProof="0" smtClean="0"/>
              <a:t>Пятый уровень</a:t>
            </a:r>
          </a:p>
        </p:txBody>
      </p:sp>
      <p:sp>
        <p:nvSpPr>
          <p:cNvPr id="3584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endParaRPr lang="kk-KZ"/>
          </a:p>
        </p:txBody>
      </p:sp>
      <p:sp>
        <p:nvSpPr>
          <p:cNvPr id="3584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81AB1096-B4A4-47E3-BC4E-BF3E030A4582}" type="slidenum">
              <a:rPr lang="kk-KZ"/>
              <a:pPr>
                <a:defRPr/>
              </a:pPr>
              <a:t>‹#›</a:t>
            </a:fld>
            <a:endParaRPr lang="kk-KZ"/>
          </a:p>
        </p:txBody>
      </p:sp>
    </p:spTree>
    <p:extLst>
      <p:ext uri="{BB962C8B-B14F-4D97-AF65-F5344CB8AC3E}">
        <p14:creationId xmlns:p14="http://schemas.microsoft.com/office/powerpoint/2010/main" val="106616926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799412FC-DB5E-4715-A63C-BB4FB8E0C2D4}" type="slidenum">
              <a:rPr lang="kk-KZ" smtClean="0"/>
              <a:pPr eaLnBrk="1" hangingPunct="1"/>
              <a:t>1</a:t>
            </a:fld>
            <a:endParaRPr lang="kk-KZ" smtClean="0"/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kk-KZ" dirty="0" smtClean="0"/>
              <a:t>.Б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10637A15-E6C4-4F8B-9ACD-BA883E3C585B}" type="slidenum">
              <a:rPr lang="kk-KZ" smtClean="0"/>
              <a:pPr eaLnBrk="1" hangingPunct="1"/>
              <a:t>2</a:t>
            </a:fld>
            <a:endParaRPr lang="kk-KZ" smtClean="0"/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kk-KZ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9B388259-A726-43A9-83DA-376FF7312973}" type="slidenum">
              <a:rPr lang="kk-KZ" smtClean="0"/>
              <a:pPr eaLnBrk="1" hangingPunct="1"/>
              <a:t>3</a:t>
            </a:fld>
            <a:endParaRPr lang="kk-KZ" smtClean="0"/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kk-KZ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0ACC08EE-7A57-4D13-A6F6-E318E51BCE7B}" type="slidenum">
              <a:rPr lang="kk-KZ" smtClean="0"/>
              <a:pPr eaLnBrk="1" hangingPunct="1"/>
              <a:t>4</a:t>
            </a:fld>
            <a:endParaRPr lang="kk-KZ" smtClean="0"/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kk-KZ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963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40964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16D40041-08AA-41AB-80A5-2CF6F171A076}" type="slidenum">
              <a:rPr lang="kk-KZ" smtClean="0"/>
              <a:pPr eaLnBrk="1" hangingPunct="1"/>
              <a:t>5</a:t>
            </a:fld>
            <a:endParaRPr lang="kk-KZ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AE8F3FC2-BCF2-4D21-8D62-E6BD2012C902}" type="slidenum">
              <a:rPr lang="kk-KZ" smtClean="0"/>
              <a:pPr eaLnBrk="1" hangingPunct="1"/>
              <a:t>6</a:t>
            </a:fld>
            <a:endParaRPr lang="kk-KZ" smtClean="0"/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kk-KZ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9514BD49-3F34-4226-98D6-D8CE4C2966C5}" type="slidenum">
              <a:rPr lang="kk-KZ" smtClean="0"/>
              <a:pPr eaLnBrk="1" hangingPunct="1"/>
              <a:t>7</a:t>
            </a:fld>
            <a:endParaRPr lang="kk-KZ" smtClean="0"/>
          </a:p>
        </p:txBody>
      </p:sp>
      <p:sp>
        <p:nvSpPr>
          <p:cNvPr id="43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kk-KZ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0701E9CC-A4D2-4326-85D3-9841C0207D74}" type="slidenum">
              <a:rPr lang="kk-KZ" smtClean="0"/>
              <a:pPr eaLnBrk="1" hangingPunct="1"/>
              <a:t>8</a:t>
            </a:fld>
            <a:endParaRPr lang="kk-KZ" smtClean="0"/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kk-KZ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68E1B5DA-7042-4C1D-827C-96320D60E827}" type="slidenum">
              <a:rPr lang="kk-KZ" smtClean="0"/>
              <a:pPr eaLnBrk="1" hangingPunct="1"/>
              <a:t>9</a:t>
            </a:fld>
            <a:endParaRPr lang="kk-KZ" smtClean="0"/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kk-KZ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6E2BC4AD-05CA-4BB1-A54E-A3DDE30C96BC}" type="slidenum">
              <a:rPr lang="kk-KZ" smtClean="0"/>
              <a:pPr eaLnBrk="1" hangingPunct="1"/>
              <a:t>11</a:t>
            </a:fld>
            <a:endParaRPr lang="kk-KZ" smtClean="0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kk-KZ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CAE6F7EA-A5E3-498A-BEA7-8064D8890EE2}" type="slidenum">
              <a:rPr lang="kk-KZ" smtClean="0"/>
              <a:pPr eaLnBrk="1" hangingPunct="1"/>
              <a:t>12</a:t>
            </a:fld>
            <a:endParaRPr lang="kk-KZ" smtClean="0"/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kk-KZ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themeOverride" Target="../theme/themeOverride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.xml"/><Relationship Id="rId1" Type="http://schemas.openxmlformats.org/officeDocument/2006/relationships/themeOverride" Target="../theme/themeOverride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7E5DE7-1EF0-4408-A2A0-9FF1D1BED4E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02161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4BFC85-63A7-43A6-B4CA-94712E39E8E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55049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B5609B-6C1A-454C-AD86-AED560A8B28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41840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1DB5A2-BE6B-4DF5-8679-61D493018D5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18206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C8F453-D909-4B9D-940B-A74F5785C09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08923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84A927-AA3A-4199-BFB9-55305D730B2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29065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F4E964-7390-49C6-A6F9-29FFCC131E7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64351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8B24D6-4114-4E0D-A453-773C4138CBE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14786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094A1D-48B8-4708-BCF4-CE47E290849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7421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BFFFE6-7329-4256-A20B-CF0854658A7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32161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3DE405-C950-4E02-BCEB-8A638628087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933247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4B8B62-107C-45D5-A2A4-059E65B8E68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315574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5867400" cy="6858000"/>
            <a:chOff x="0" y="0"/>
            <a:chExt cx="3696" cy="4320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2880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kumimoji="1" lang="kk-KZ" sz="2400">
                <a:latin typeface="Times New Roman" pitchFamily="18" charset="0"/>
              </a:endParaRPr>
            </a:p>
          </p:txBody>
        </p:sp>
        <p:sp>
          <p:nvSpPr>
            <p:cNvPr id="6" name="AutoShape 4"/>
            <p:cNvSpPr>
              <a:spLocks noChangeArrowheads="1"/>
            </p:cNvSpPr>
            <p:nvPr/>
          </p:nvSpPr>
          <p:spPr bwMode="white">
            <a:xfrm>
              <a:off x="432" y="624"/>
              <a:ext cx="3264" cy="12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kumimoji="1" lang="kk-KZ" sz="2400">
                <a:latin typeface="Times New Roman" pitchFamily="18" charset="0"/>
              </a:endParaRPr>
            </a:p>
          </p:txBody>
        </p:sp>
      </p:grpSp>
      <p:grpSp>
        <p:nvGrpSpPr>
          <p:cNvPr id="7" name="Group 5"/>
          <p:cNvGrpSpPr>
            <a:grpSpLocks/>
          </p:cNvGrpSpPr>
          <p:nvPr/>
        </p:nvGrpSpPr>
        <p:grpSpPr bwMode="auto">
          <a:xfrm>
            <a:off x="3632200" y="4889500"/>
            <a:ext cx="4876800" cy="319088"/>
            <a:chOff x="2288" y="3080"/>
            <a:chExt cx="3072" cy="201"/>
          </a:xfrm>
        </p:grpSpPr>
        <p:sp>
          <p:nvSpPr>
            <p:cNvPr id="8" name="AutoShape 6"/>
            <p:cNvSpPr>
              <a:spLocks noChangeArrowheads="1"/>
            </p:cNvSpPr>
            <p:nvPr/>
          </p:nvSpPr>
          <p:spPr bwMode="auto">
            <a:xfrm flipH="1">
              <a:off x="2288" y="3080"/>
              <a:ext cx="2914" cy="200"/>
            </a:xfrm>
            <a:prstGeom prst="roundRect">
              <a:avLst>
                <a:gd name="adj" fmla="val 0"/>
              </a:avLst>
            </a:prstGeom>
            <a:solidFill>
              <a:schemeClr val="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" name="AutoShape 7"/>
            <p:cNvSpPr>
              <a:spLocks noChangeArrowheads="1"/>
            </p:cNvSpPr>
            <p:nvPr/>
          </p:nvSpPr>
          <p:spPr bwMode="auto">
            <a:xfrm>
              <a:off x="5196" y="3080"/>
              <a:ext cx="164" cy="201"/>
            </a:xfrm>
            <a:prstGeom prst="flowChartDelay">
              <a:avLst/>
            </a:prstGeom>
            <a:solidFill>
              <a:schemeClr val="hlink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22536" name="Rectangle 8"/>
          <p:cNvSpPr>
            <a:spLocks noGrp="1" noChangeArrowheads="1"/>
          </p:cNvSpPr>
          <p:nvPr>
            <p:ph type="subTitle" idx="1"/>
          </p:nvPr>
        </p:nvSpPr>
        <p:spPr>
          <a:xfrm>
            <a:off x="4673600" y="2927350"/>
            <a:ext cx="4013200" cy="1822450"/>
          </a:xfrm>
        </p:spPr>
        <p:txBody>
          <a:bodyPr anchor="b"/>
          <a:lstStyle>
            <a:lvl1pPr marL="0" indent="0">
              <a:buFont typeface="Wingdings" pitchFamily="2" charset="2"/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22540" name="AutoShape 12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990600"/>
            <a:ext cx="8229600" cy="1905000"/>
          </a:xfrm>
          <a:prstGeom prst="roundRect">
            <a:avLst>
              <a:gd name="adj" fmla="val 50000"/>
            </a:avLst>
          </a:prstGeom>
        </p:spPr>
        <p:txBody>
          <a:bodyPr anchor="ctr"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10" name="Rectangle 9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Rectangle 1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2" name="Rectangle 11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76200" y="6248400"/>
            <a:ext cx="587375" cy="488950"/>
          </a:xfrm>
        </p:spPr>
        <p:txBody>
          <a:bodyPr anchorCtr="0"/>
          <a:lstStyle>
            <a:lvl1pPr>
              <a:defRPr/>
            </a:lvl1pPr>
          </a:lstStyle>
          <a:p>
            <a:pPr>
              <a:defRPr/>
            </a:pPr>
            <a:fld id="{B8EFAAF1-E0A6-4746-8010-15C5AF6BCAF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454123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98F1E6-7FF1-4781-ACA2-2D66320A6DE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93647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A7989C-4E0D-4FE0-A8DA-890959957F0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120562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838200" y="2362200"/>
            <a:ext cx="3770313" cy="37242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60913" y="2362200"/>
            <a:ext cx="3770312" cy="37242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19BCDD-3EA2-4826-8B07-B6CF54437F8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818758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DF7881-D7F5-46A6-A809-349BD241BF4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063169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C75106-D3AF-4A02-880C-6C1F4812A23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605653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5BF21E-5150-4C0D-B3E1-B9AC20518C7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296963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739365-1709-40C0-B8D1-7DF7050C61F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462467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D8A026-6E92-49E0-8C62-4ED00C5CDB3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13634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0E397F-B916-463D-8477-2B7DB637903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185741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05600" y="762000"/>
            <a:ext cx="1981200" cy="532447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762000" y="762000"/>
            <a:ext cx="5791200" cy="532447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FC601D-B62D-4173-942E-0A63FF48AE4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445786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en-US"/>
          </a:p>
        </p:txBody>
      </p:sp>
      <p:sp>
        <p:nvSpPr>
          <p:cNvPr id="5" name="Прямая соединительная линия 4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>
            <a:noAutofit/>
          </a:bodyPr>
          <a:lstStyle>
            <a:lvl1pPr algn="r">
              <a:defRPr sz="4200" b="1"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6" name="Дата 30"/>
          <p:cNvSpPr>
            <a:spLocks noGrp="1"/>
          </p:cNvSpPr>
          <p:nvPr>
            <p:ph type="dt" sz="half" idx="10"/>
          </p:nvPr>
        </p:nvSpPr>
        <p:spPr>
          <a:xfrm>
            <a:off x="5870575" y="6557963"/>
            <a:ext cx="2003425" cy="227012"/>
          </a:xfrm>
        </p:spPr>
        <p:txBody>
          <a:bodyPr/>
          <a:lstStyle>
            <a:lvl1pPr>
              <a:defRPr lang="en-US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7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63"/>
            <a:ext cx="2927350" cy="228600"/>
          </a:xfrm>
        </p:spPr>
        <p:txBody>
          <a:bodyPr/>
          <a:lstStyle>
            <a:lvl1pPr>
              <a:defRPr lang="en-US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350" y="6556375"/>
            <a:ext cx="588963" cy="228600"/>
          </a:xfrm>
        </p:spPr>
        <p:txBody>
          <a:bodyPr/>
          <a:lstStyle>
            <a:lvl1pPr>
              <a:defRPr lang="en-US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153A5A0E-7441-4130-A59D-B48A9E0712E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288684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3A8ABC-C181-4D4D-8999-ABF4D734FB9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716924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anchor="t"/>
          <a:lstStyle>
            <a:lvl1pPr algn="r">
              <a:buNone/>
              <a:defRPr sz="4200" b="1" cap="all"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400" y="6556375"/>
            <a:ext cx="2001838" cy="227013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138" y="6556375"/>
            <a:ext cx="2895600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4175" y="6554788"/>
            <a:ext cx="587375" cy="228600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A46C017B-C9A8-4644-BE45-EA4AB416A5C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715746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4AFF8D-9F4A-460B-B3B0-5CF49BD011A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12832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2DA3CC-708B-4555-918E-3FBADBF0D47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98896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DE871A-FBD9-4EE6-8285-B0AF8910C52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752501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488791-0623-4722-A974-FC47CDFE30E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997957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lIns="45720" tIns="0" rIns="0" bIns="0" spcCol="0" rtlCol="0" fromWordArt="0" forceAA="0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C9F288-B4A3-4461-A3A8-11BED51AE37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963064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 rot="21240000">
            <a:off x="598488" y="1004888"/>
            <a:ext cx="4319587" cy="4311650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en-US"/>
          </a:p>
        </p:txBody>
      </p:sp>
      <p:sp>
        <p:nvSpPr>
          <p:cNvPr id="6" name="Прямоугольник 5"/>
          <p:cNvSpPr/>
          <p:nvPr/>
        </p:nvSpPr>
        <p:spPr>
          <a:xfrm rot="21420000">
            <a:off x="596900" y="998538"/>
            <a:ext cx="4319588" cy="4313237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lIns="82296" tIns="0" rIns="0" bIns="0" spcCol="0" rtlCol="0" fromWordArt="0" forceAA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7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11B6E21A-F724-4C06-BD6C-57D55562697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54665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1EA229-0B21-4CAE-A70B-ECC5D6909EE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907430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3388" y="6557963"/>
            <a:ext cx="2001837" cy="227012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375"/>
            <a:ext cx="3657600" cy="228600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750" y="6553200"/>
            <a:ext cx="587375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fld id="{50703321-1625-4639-8314-DEF0603B5F8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37774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ая соединительная линия 3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5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825"/>
            <a:ext cx="758825" cy="2476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BFFD6D-2736-463E-9625-D72B9B24929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410637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825"/>
            <a:ext cx="758825" cy="2476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0999EF-DB70-41E8-BB70-67B3BCF4622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972736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ая соединительная линия 3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B74AD6-CC5C-49AA-B72F-06556C240A4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895157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9A326C-D31B-4ADA-B3D5-F6426A82931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483607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76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E02F3F-29E0-406C-A3C7-716C816D5B1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426128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C9199F-031D-4A22-913F-D5ABCC6B7A1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374377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9BC845-C1CD-4E84-A337-D6F9906C802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835505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ая соединительная линия 4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78FA4D-A1CD-49AD-ACD0-4074BD6D0D9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624400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749FB5-D958-48C6-8424-B3C42123AB9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423070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C2CA09-9C12-4A72-B3AD-D974604CB5C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570303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25E6B3-61E7-4DF7-8188-BB602939746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6858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266CB55D-7958-4BEF-BCB7-7C7746DB1CB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66" r:id="rId1"/>
    <p:sldLayoutId id="2147483967" r:id="rId2"/>
    <p:sldLayoutId id="2147483968" r:id="rId3"/>
    <p:sldLayoutId id="2147483969" r:id="rId4"/>
    <p:sldLayoutId id="2147483970" r:id="rId5"/>
    <p:sldLayoutId id="2147483971" r:id="rId6"/>
    <p:sldLayoutId id="2147483972" r:id="rId7"/>
    <p:sldLayoutId id="2147483973" r:id="rId8"/>
    <p:sldLayoutId id="2147483974" r:id="rId9"/>
    <p:sldLayoutId id="2147483975" r:id="rId10"/>
    <p:sldLayoutId id="2147483976" r:id="rId11"/>
    <p:sldLayoutId id="2147483977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oup 2"/>
          <p:cNvGrpSpPr>
            <a:grpSpLocks/>
          </p:cNvGrpSpPr>
          <p:nvPr/>
        </p:nvGrpSpPr>
        <p:grpSpPr bwMode="auto">
          <a:xfrm>
            <a:off x="0" y="0"/>
            <a:ext cx="7620000" cy="6858000"/>
            <a:chOff x="0" y="0"/>
            <a:chExt cx="4800" cy="4320"/>
          </a:xfrm>
        </p:grpSpPr>
        <p:grpSp>
          <p:nvGrpSpPr>
            <p:cNvPr id="2056" name="Group 3"/>
            <p:cNvGrpSpPr>
              <a:grpSpLocks/>
            </p:cNvGrpSpPr>
            <p:nvPr userDrawn="1"/>
          </p:nvGrpSpPr>
          <p:grpSpPr bwMode="auto">
            <a:xfrm>
              <a:off x="0" y="0"/>
              <a:ext cx="2016" cy="4320"/>
              <a:chOff x="0" y="0"/>
              <a:chExt cx="2016" cy="4320"/>
            </a:xfrm>
          </p:grpSpPr>
          <p:sp>
            <p:nvSpPr>
              <p:cNvPr id="21508" name="Rectangle 4"/>
              <p:cNvSpPr>
                <a:spLocks noChangeArrowheads="1"/>
              </p:cNvSpPr>
              <p:nvPr userDrawn="1"/>
            </p:nvSpPr>
            <p:spPr bwMode="auto">
              <a:xfrm>
                <a:off x="0" y="0"/>
                <a:ext cx="480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509" name="Freeform 5"/>
              <p:cNvSpPr>
                <a:spLocks/>
              </p:cNvSpPr>
              <p:nvPr userDrawn="1"/>
            </p:nvSpPr>
            <p:spPr bwMode="auto">
              <a:xfrm>
                <a:off x="288" y="0"/>
                <a:ext cx="1728" cy="735"/>
              </a:xfrm>
              <a:custGeom>
                <a:avLst/>
                <a:gdLst/>
                <a:ahLst/>
                <a:cxnLst>
                  <a:cxn ang="0">
                    <a:pos x="1728" y="0"/>
                  </a:cxn>
                  <a:cxn ang="0">
                    <a:pos x="1728" y="480"/>
                  </a:cxn>
                  <a:cxn ang="0">
                    <a:pos x="380" y="482"/>
                  </a:cxn>
                  <a:cxn ang="0">
                    <a:pos x="354" y="480"/>
                  </a:cxn>
                  <a:cxn ang="0">
                    <a:pos x="308" y="489"/>
                  </a:cxn>
                  <a:cxn ang="0">
                    <a:pos x="246" y="531"/>
                  </a:cxn>
                  <a:cxn ang="0">
                    <a:pos x="206" y="597"/>
                  </a:cxn>
                  <a:cxn ang="0">
                    <a:pos x="192" y="666"/>
                  </a:cxn>
                  <a:cxn ang="0">
                    <a:pos x="192" y="735"/>
                  </a:cxn>
                  <a:cxn ang="0">
                    <a:pos x="0" y="735"/>
                  </a:cxn>
                  <a:cxn ang="0">
                    <a:pos x="0" y="480"/>
                  </a:cxn>
                  <a:cxn ang="0">
                    <a:pos x="0" y="0"/>
                  </a:cxn>
                  <a:cxn ang="0">
                    <a:pos x="1728" y="0"/>
                  </a:cxn>
                </a:cxnLst>
                <a:rect l="0" t="0" r="r" b="b"/>
                <a:pathLst>
                  <a:path w="1728" h="735">
                    <a:moveTo>
                      <a:pt x="1728" y="0"/>
                    </a:moveTo>
                    <a:lnTo>
                      <a:pt x="1728" y="480"/>
                    </a:lnTo>
                    <a:lnTo>
                      <a:pt x="380" y="482"/>
                    </a:lnTo>
                    <a:lnTo>
                      <a:pt x="354" y="480"/>
                    </a:lnTo>
                    <a:lnTo>
                      <a:pt x="308" y="489"/>
                    </a:lnTo>
                    <a:cubicBezTo>
                      <a:pt x="290" y="498"/>
                      <a:pt x="263" y="513"/>
                      <a:pt x="246" y="531"/>
                    </a:cubicBezTo>
                    <a:cubicBezTo>
                      <a:pt x="229" y="549"/>
                      <a:pt x="215" y="574"/>
                      <a:pt x="206" y="597"/>
                    </a:cubicBezTo>
                    <a:cubicBezTo>
                      <a:pt x="197" y="620"/>
                      <a:pt x="194" y="643"/>
                      <a:pt x="192" y="666"/>
                    </a:cubicBezTo>
                    <a:lnTo>
                      <a:pt x="192" y="735"/>
                    </a:lnTo>
                    <a:lnTo>
                      <a:pt x="0" y="735"/>
                    </a:lnTo>
                    <a:lnTo>
                      <a:pt x="0" y="480"/>
                    </a:lnTo>
                    <a:lnTo>
                      <a:pt x="0" y="0"/>
                    </a:lnTo>
                    <a:lnTo>
                      <a:pt x="1728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noFill/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  <p:txBody>
              <a:bodyPr wrap="none"/>
              <a:lstStyle/>
              <a:p>
                <a:pPr>
                  <a:defRPr/>
                </a:pPr>
                <a:endParaRPr lang="en-US"/>
              </a:p>
            </p:txBody>
          </p:sp>
        </p:grpSp>
        <p:grpSp>
          <p:nvGrpSpPr>
            <p:cNvPr id="2057" name="Group 6"/>
            <p:cNvGrpSpPr>
              <a:grpSpLocks/>
            </p:cNvGrpSpPr>
            <p:nvPr/>
          </p:nvGrpSpPr>
          <p:grpSpPr bwMode="auto">
            <a:xfrm>
              <a:off x="144" y="1248"/>
              <a:ext cx="4656" cy="201"/>
              <a:chOff x="144" y="1248"/>
              <a:chExt cx="4656" cy="201"/>
            </a:xfrm>
          </p:grpSpPr>
          <p:sp>
            <p:nvSpPr>
              <p:cNvPr id="21511" name="AutoShape 7"/>
              <p:cNvSpPr>
                <a:spLocks noChangeArrowheads="1"/>
              </p:cNvSpPr>
              <p:nvPr/>
            </p:nvSpPr>
            <p:spPr bwMode="auto">
              <a:xfrm>
                <a:off x="384" y="1248"/>
                <a:ext cx="4416" cy="200"/>
              </a:xfrm>
              <a:prstGeom prst="roundRect">
                <a:avLst>
                  <a:gd name="adj" fmla="val 0"/>
                </a:avLst>
              </a:prstGeom>
              <a:solidFill>
                <a:schemeClr val="hlink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512" name="AutoShape 8"/>
              <p:cNvSpPr>
                <a:spLocks noChangeArrowheads="1"/>
              </p:cNvSpPr>
              <p:nvPr/>
            </p:nvSpPr>
            <p:spPr bwMode="auto">
              <a:xfrm flipH="1">
                <a:off x="144" y="1248"/>
                <a:ext cx="248" cy="201"/>
              </a:xfrm>
              <a:prstGeom prst="flowChartDelay">
                <a:avLst/>
              </a:prstGeom>
              <a:solidFill>
                <a:schemeClr val="hlink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</p:grpSp>
      </p:grpSp>
      <p:sp>
        <p:nvSpPr>
          <p:cNvPr id="2051" name="AutoShape 9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762000"/>
            <a:ext cx="7924800" cy="1143000"/>
          </a:xfrm>
          <a:prstGeom prst="roundRect">
            <a:avLst>
              <a:gd name="adj" fmla="val 21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2052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2362200"/>
            <a:ext cx="7693025" cy="3724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21515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2438400" y="6248400"/>
            <a:ext cx="2130425" cy="474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1516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5791200" y="6248400"/>
            <a:ext cx="2897188" cy="474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1517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4138" y="6242050"/>
            <a:ext cx="587375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1" compatLnSpc="1">
            <a:prstTxWarp prst="textNoShape">
              <a:avLst/>
            </a:prstTxWarp>
          </a:bodyPr>
          <a:lstStyle>
            <a:lvl1pPr algn="l">
              <a:defRPr sz="2600" b="1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CBB483A3-9F58-49ED-9BBC-18EE6D44540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98" r:id="rId1"/>
    <p:sldLayoutId id="2147483978" r:id="rId2"/>
    <p:sldLayoutId id="2147483979" r:id="rId3"/>
    <p:sldLayoutId id="2147483980" r:id="rId4"/>
    <p:sldLayoutId id="2147483981" r:id="rId5"/>
    <p:sldLayoutId id="2147483982" r:id="rId6"/>
    <p:sldLayoutId id="2147483983" r:id="rId7"/>
    <p:sldLayoutId id="2147483984" r:id="rId8"/>
    <p:sldLayoutId id="2147483985" r:id="rId9"/>
    <p:sldLayoutId id="2147483986" r:id="rId10"/>
    <p:sldLayoutId id="2147483987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75000"/>
        <a:buChar char="–"/>
        <a:defRPr sz="24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0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80000"/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l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l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l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l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l"/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675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078" name="Текст 30"/>
          <p:cNvSpPr>
            <a:spLocks noGrp="1"/>
          </p:cNvSpPr>
          <p:nvPr>
            <p:ph type="body" idx="1"/>
          </p:nvPr>
        </p:nvSpPr>
        <p:spPr bwMode="auto">
          <a:xfrm>
            <a:off x="457200" y="1609725"/>
            <a:ext cx="7239000" cy="4846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6563" y="6557963"/>
            <a:ext cx="2001837" cy="22701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63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575" y="6556375"/>
            <a:ext cx="588963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fld id="{E6C96E11-B080-4E72-95EA-93FF5894697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99" r:id="rId1"/>
    <p:sldLayoutId id="2147483988" r:id="rId2"/>
    <p:sldLayoutId id="2147484000" r:id="rId3"/>
    <p:sldLayoutId id="2147483989" r:id="rId4"/>
    <p:sldLayoutId id="2147483990" r:id="rId5"/>
    <p:sldLayoutId id="2147483991" r:id="rId6"/>
    <p:sldLayoutId id="2147483992" r:id="rId7"/>
    <p:sldLayoutId id="2147483993" r:id="rId8"/>
    <p:sldLayoutId id="2147484001" r:id="rId9"/>
    <p:sldLayoutId id="2147483994" r:id="rId10"/>
    <p:sldLayoutId id="2147484002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800" b="1" kern="1200" cap="all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9pPr>
      <a:extLst/>
    </p:titleStyle>
    <p:bodyStyle>
      <a:lvl1pPr marL="273050" indent="-273050" algn="l" rtl="0" eaLnBrk="0" fontAlgn="base" hangingPunct="0">
        <a:spcBef>
          <a:spcPts val="600"/>
        </a:spcBef>
        <a:spcAft>
          <a:spcPct val="0"/>
        </a:spcAft>
        <a:buClr>
          <a:schemeClr val="tx2"/>
        </a:buClr>
        <a:buSzPct val="73000"/>
        <a:buFont typeface="Wingdings 2" pitchFamily="18" charset="2"/>
        <a:buChar char="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20700" indent="-228600" algn="l" rtl="0" eaLnBrk="0" fontAlgn="base" hangingPunct="0">
        <a:spcBef>
          <a:spcPts val="500"/>
        </a:spcBef>
        <a:spcAft>
          <a:spcPct val="0"/>
        </a:spcAft>
        <a:buClr>
          <a:srgbClr val="F9B639"/>
        </a:buClr>
        <a:buSzPct val="80000"/>
        <a:buFont typeface="Wingdings 2" pitchFamily="18" charset="2"/>
        <a:buChar char=""/>
        <a:defRPr sz="2300" kern="1200">
          <a:solidFill>
            <a:srgbClr val="6C6C6C"/>
          </a:solidFill>
          <a:latin typeface="+mn-lt"/>
          <a:ea typeface="+mn-ea"/>
          <a:cs typeface="+mn-cs"/>
        </a:defRPr>
      </a:lvl2pPr>
      <a:lvl3pPr marL="758825" indent="-228600" algn="l" rtl="0" eaLnBrk="0" fontAlgn="base" hangingPunct="0">
        <a:spcBef>
          <a:spcPts val="400"/>
        </a:spcBef>
        <a:spcAft>
          <a:spcPct val="0"/>
        </a:spcAft>
        <a:buClr>
          <a:srgbClr val="F9B639"/>
        </a:buClr>
        <a:buSzPct val="60000"/>
        <a:buFont typeface="Wingdings" pitchFamily="2" charset="2"/>
        <a:buChar char="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4888" indent="-228600" algn="l" rtl="0" eaLnBrk="0" fontAlgn="base" hangingPunct="0">
        <a:spcBef>
          <a:spcPct val="20000"/>
        </a:spcBef>
        <a:spcAft>
          <a:spcPct val="0"/>
        </a:spcAft>
        <a:buClr>
          <a:srgbClr val="F9B639"/>
        </a:buClr>
        <a:buSzPct val="80000"/>
        <a:buFont typeface="Wingdings 2" pitchFamily="18" charset="2"/>
        <a:buChar char=""/>
        <a:defRPr sz="2000" kern="1200">
          <a:solidFill>
            <a:srgbClr val="6C6C6C"/>
          </a:solidFill>
          <a:latin typeface="+mn-lt"/>
          <a:ea typeface="+mn-ea"/>
          <a:cs typeface="+mn-cs"/>
        </a:defRPr>
      </a:lvl4pPr>
      <a:lvl5pPr marL="1279525" indent="-228600" algn="l" rtl="0" eaLnBrk="0" fontAlgn="base" hangingPunct="0">
        <a:spcBef>
          <a:spcPts val="400"/>
        </a:spcBef>
        <a:spcAft>
          <a:spcPct val="0"/>
        </a:spcAft>
        <a:buClr>
          <a:srgbClr val="F9B639"/>
        </a:buClr>
        <a:buSzPct val="70000"/>
        <a:buFont typeface="Wingdings" pitchFamily="2" charset="2"/>
        <a:buChar char="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101" name="Текст 7"/>
          <p:cNvSpPr>
            <a:spLocks noGrp="1"/>
          </p:cNvSpPr>
          <p:nvPr>
            <p:ph type="body" idx="1"/>
          </p:nvPr>
        </p:nvSpPr>
        <p:spPr bwMode="auto">
          <a:xfrm>
            <a:off x="304800" y="1554163"/>
            <a:ext cx="8686800" cy="452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62F88A81-8485-46A0-B687-B09C7579D41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03" r:id="rId1"/>
    <p:sldLayoutId id="2147484004" r:id="rId2"/>
    <p:sldLayoutId id="2147484005" r:id="rId3"/>
    <p:sldLayoutId id="2147483995" r:id="rId4"/>
    <p:sldLayoutId id="2147484006" r:id="rId5"/>
    <p:sldLayoutId id="2147483996" r:id="rId6"/>
    <p:sldLayoutId id="2147484007" r:id="rId7"/>
    <p:sldLayoutId id="2147484008" r:id="rId8"/>
    <p:sldLayoutId id="2147484009" r:id="rId9"/>
    <p:sldLayoutId id="2147483997" r:id="rId10"/>
    <p:sldLayoutId id="2147484010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kern="1200" cap="all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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"/>
        <a:defRPr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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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 2" pitchFamily="18" charset="2"/>
        <a:buChar char=""/>
        <a:defRPr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0.xml"/><Relationship Id="rId5" Type="http://schemas.openxmlformats.org/officeDocument/2006/relationships/image" Target="../media/image6.gif"/><Relationship Id="rId4" Type="http://schemas.openxmlformats.org/officeDocument/2006/relationships/image" Target="../media/image5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emf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emf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gif"/><Relationship Id="rId11" Type="http://schemas.openxmlformats.org/officeDocument/2006/relationships/image" Target="../media/image17.gif"/><Relationship Id="rId5" Type="http://schemas.openxmlformats.org/officeDocument/2006/relationships/image" Target="../media/image12.gif"/><Relationship Id="rId10" Type="http://schemas.openxmlformats.org/officeDocument/2006/relationships/image" Target="../media/image16.gif"/><Relationship Id="rId4" Type="http://schemas.openxmlformats.org/officeDocument/2006/relationships/image" Target="../media/image11.gif"/><Relationship Id="rId9" Type="http://schemas.openxmlformats.org/officeDocument/2006/relationships/image" Target="../media/image9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gif"/><Relationship Id="rId5" Type="http://schemas.openxmlformats.org/officeDocument/2006/relationships/image" Target="../media/image20.jpeg"/><Relationship Id="rId4" Type="http://schemas.openxmlformats.org/officeDocument/2006/relationships/image" Target="../media/image19.gi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23.gif"/><Relationship Id="rId4" Type="http://schemas.openxmlformats.org/officeDocument/2006/relationships/image" Target="../media/image22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7" Type="http://schemas.openxmlformats.org/officeDocument/2006/relationships/image" Target="../media/image28.gi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gif"/><Relationship Id="rId5" Type="http://schemas.openxmlformats.org/officeDocument/2006/relationships/image" Target="../media/image26.png"/><Relationship Id="rId4" Type="http://schemas.openxmlformats.org/officeDocument/2006/relationships/image" Target="../media/image25.w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wmf"/><Relationship Id="rId4" Type="http://schemas.openxmlformats.org/officeDocument/2006/relationships/image" Target="../media/image30.g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7" Type="http://schemas.openxmlformats.org/officeDocument/2006/relationships/image" Target="../media/image36.gi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jpeg"/><Relationship Id="rId5" Type="http://schemas.openxmlformats.org/officeDocument/2006/relationships/image" Target="../media/image34.gif"/><Relationship Id="rId4" Type="http://schemas.openxmlformats.org/officeDocument/2006/relationships/image" Target="../media/image5.gif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gi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gif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3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kk-KZ" sz="3600" dirty="0" smtClean="0">
                <a:solidFill>
                  <a:srgbClr val="FF3300"/>
                </a:solidFill>
              </a:rPr>
              <a:t>               Сабақтың тақырыбы:</a:t>
            </a:r>
            <a:r>
              <a:rPr lang="kk-KZ" dirty="0" smtClean="0"/>
              <a:t> </a:t>
            </a:r>
            <a:endParaRPr lang="ru-RU" dirty="0" smtClean="0"/>
          </a:p>
        </p:txBody>
      </p:sp>
      <p:pic>
        <p:nvPicPr>
          <p:cNvPr id="18435" name="Picture 14" descr="блестящие картинки - травка и цветочки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0188" y="214313"/>
            <a:ext cx="7345362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6" name="Picture 14" descr="блестящие картинки - травка и цветочки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81750"/>
            <a:ext cx="38100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7" name="Picture 14" descr="блестящие картинки - травка и цветочки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6381750"/>
            <a:ext cx="38100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8" name="WordArt 12" descr="Белый мрамор"/>
          <p:cNvSpPr>
            <a:spLocks noChangeArrowheads="1" noChangeShapeType="1" noTextEdit="1"/>
          </p:cNvSpPr>
          <p:nvPr/>
        </p:nvSpPr>
        <p:spPr bwMode="auto">
          <a:xfrm>
            <a:off x="1547813" y="1484313"/>
            <a:ext cx="6553200" cy="108108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ru-RU" kern="1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Arial"/>
                <a:cs typeface="Arial"/>
              </a:rPr>
              <a:t>Етістіктен өткенді қайталау</a:t>
            </a:r>
          </a:p>
        </p:txBody>
      </p:sp>
      <p:sp>
        <p:nvSpPr>
          <p:cNvPr id="18439" name="WordArt 7"/>
          <p:cNvSpPr>
            <a:spLocks noChangeArrowheads="1" noChangeShapeType="1" noTextEdit="1"/>
          </p:cNvSpPr>
          <p:nvPr/>
        </p:nvSpPr>
        <p:spPr bwMode="auto">
          <a:xfrm>
            <a:off x="3059113" y="2781300"/>
            <a:ext cx="2808287" cy="10477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ru-RU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latin typeface="Arial"/>
                <a:cs typeface="Arial"/>
              </a:rPr>
              <a:t>6-сынып</a:t>
            </a:r>
          </a:p>
          <a:p>
            <a:r>
              <a:rPr lang="ru-RU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latin typeface="Arial"/>
                <a:cs typeface="Arial"/>
              </a:rPr>
              <a:t>Қазақ тілі </a:t>
            </a:r>
          </a:p>
        </p:txBody>
      </p:sp>
      <p:sp>
        <p:nvSpPr>
          <p:cNvPr id="18440" name="WordArt 8"/>
          <p:cNvSpPr>
            <a:spLocks noChangeArrowheads="1" noChangeShapeType="1" noTextEdit="1"/>
          </p:cNvSpPr>
          <p:nvPr/>
        </p:nvSpPr>
        <p:spPr bwMode="auto">
          <a:xfrm>
            <a:off x="2124075" y="4076700"/>
            <a:ext cx="5400675" cy="108108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ru-RU" kern="10" dirty="0" err="1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Arial"/>
                <a:cs typeface="Arial"/>
              </a:rPr>
              <a:t>Пән мұғалімі: </a:t>
            </a:r>
            <a:r>
              <a:rPr lang="ru-RU" kern="10" dirty="0" err="1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Arial"/>
                <a:cs typeface="Arial"/>
              </a:rPr>
              <a:t>Аксеитова</a:t>
            </a:r>
            <a:r>
              <a:rPr lang="ru-RU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Arial"/>
                <a:cs typeface="Arial"/>
              </a:rPr>
              <a:t> А.Б</a:t>
            </a:r>
            <a:endParaRPr lang="ru-RU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FF0000"/>
              </a:solidFill>
              <a:latin typeface="Arial"/>
              <a:cs typeface="Arial"/>
            </a:endParaRPr>
          </a:p>
        </p:txBody>
      </p:sp>
      <p:sp>
        <p:nvSpPr>
          <p:cNvPr id="18441" name="Text Box 9"/>
          <p:cNvSpPr txBox="1">
            <a:spLocks noChangeArrowheads="1"/>
          </p:cNvSpPr>
          <p:nvPr/>
        </p:nvSpPr>
        <p:spPr bwMode="auto">
          <a:xfrm>
            <a:off x="3032125" y="5948363"/>
            <a:ext cx="328166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kk-KZ" sz="2400" b="1" i="1" dirty="0" smtClean="0"/>
              <a:t> 6 ақпан 2017  </a:t>
            </a:r>
            <a:r>
              <a:rPr lang="kk-KZ" sz="2400" b="1" i="1" dirty="0"/>
              <a:t>жылы</a:t>
            </a:r>
            <a:endParaRPr lang="ru-RU" sz="2400" b="1" i="1" dirty="0"/>
          </a:p>
        </p:txBody>
      </p:sp>
      <p:pic>
        <p:nvPicPr>
          <p:cNvPr id="18442" name="Picture 2" descr="D:\Анимация\206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-1357312" y="4857750"/>
            <a:ext cx="3357562" cy="642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43" name="Picture 2" descr="D:\Анимация\206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-1357313" y="2357438"/>
            <a:ext cx="3357563" cy="642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44" name="Picture 2" descr="D:\Анимация\206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5400000">
            <a:off x="7143751" y="4714875"/>
            <a:ext cx="3357562" cy="642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45" name="Picture 2" descr="D:\Анимация\206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5400000">
            <a:off x="7143750" y="1357313"/>
            <a:ext cx="3357563" cy="642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46" name="Picture 16" descr="F:\Қызыоордадан әкелген\картинки и шаблоны\Анимашки\Анимашки\84d0d29e6c40cbb5683c3d1cce783572.gif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016125" cy="129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kk-KZ" smtClean="0"/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kk-KZ" smtClean="0"/>
          </a:p>
        </p:txBody>
      </p:sp>
      <p:pic>
        <p:nvPicPr>
          <p:cNvPr id="3078" name="Picture 6" descr="мнт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1" name="Rectangle 5"/>
          <p:cNvSpPr>
            <a:spLocks noChangeArrowheads="1"/>
          </p:cNvSpPr>
          <p:nvPr/>
        </p:nvSpPr>
        <p:spPr bwMode="auto">
          <a:xfrm>
            <a:off x="900113" y="476250"/>
            <a:ext cx="7343775" cy="823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l"/>
            <a:r>
              <a:rPr lang="kk-KZ" sz="4800" b="1">
                <a:solidFill>
                  <a:srgbClr val="FF0000"/>
                </a:solidFill>
              </a:rPr>
              <a:t>Сабақтың мақсаты</a:t>
            </a:r>
            <a:r>
              <a:rPr lang="kk-KZ" sz="4800">
                <a:solidFill>
                  <a:srgbClr val="FF0000"/>
                </a:solidFill>
              </a:rPr>
              <a:t>:</a:t>
            </a:r>
            <a:endParaRPr lang="ru-RU" sz="4800">
              <a:solidFill>
                <a:srgbClr val="FF0000"/>
              </a:solidFill>
            </a:endParaRPr>
          </a:p>
        </p:txBody>
      </p:sp>
      <p:sp>
        <p:nvSpPr>
          <p:cNvPr id="19462" name="Rectangle 6"/>
          <p:cNvSpPr>
            <a:spLocks noChangeArrowheads="1"/>
          </p:cNvSpPr>
          <p:nvPr/>
        </p:nvSpPr>
        <p:spPr bwMode="auto">
          <a:xfrm>
            <a:off x="1116013" y="1844675"/>
            <a:ext cx="7272337" cy="304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l"/>
            <a:r>
              <a:rPr lang="kk-KZ" b="1" u="sng" dirty="0">
                <a:solidFill>
                  <a:srgbClr val="FF0000"/>
                </a:solidFill>
              </a:rPr>
              <a:t>Білімділі</a:t>
            </a:r>
            <a:r>
              <a:rPr lang="kk-KZ" sz="2400" b="1" u="sng" dirty="0">
                <a:solidFill>
                  <a:srgbClr val="FF0000"/>
                </a:solidFill>
              </a:rPr>
              <a:t>гі:</a:t>
            </a:r>
            <a:r>
              <a:rPr lang="kk-KZ" sz="2400" dirty="0"/>
              <a:t> </a:t>
            </a:r>
          </a:p>
          <a:p>
            <a:pPr algn="l"/>
            <a:r>
              <a:rPr lang="kk-KZ" sz="2400" dirty="0"/>
              <a:t>    </a:t>
            </a:r>
            <a:r>
              <a:rPr lang="kk-KZ" sz="2400" b="1" i="1" dirty="0" smtClean="0"/>
              <a:t>Етістіктен алған білімдерін </a:t>
            </a:r>
            <a:r>
              <a:rPr lang="kk-KZ" sz="2400" b="1" i="1" dirty="0"/>
              <a:t>нақтылау.</a:t>
            </a:r>
          </a:p>
          <a:p>
            <a:pPr algn="l"/>
            <a:r>
              <a:rPr lang="kk-KZ" sz="2400" b="1" u="sng" dirty="0">
                <a:solidFill>
                  <a:srgbClr val="FF0000"/>
                </a:solidFill>
              </a:rPr>
              <a:t>Дамытушылық:</a:t>
            </a:r>
            <a:r>
              <a:rPr lang="kk-KZ" sz="2400" b="1" dirty="0">
                <a:solidFill>
                  <a:srgbClr val="FF0000"/>
                </a:solidFill>
              </a:rPr>
              <a:t> </a:t>
            </a:r>
            <a:r>
              <a:rPr lang="kk-KZ" sz="2400" b="1" dirty="0" smtClean="0">
                <a:solidFill>
                  <a:srgbClr val="FF0000"/>
                </a:solidFill>
              </a:rPr>
              <a:t> </a:t>
            </a:r>
            <a:r>
              <a:rPr lang="kk-KZ" sz="2400" b="1" i="1" dirty="0" smtClean="0"/>
              <a:t>жеке,топпен </a:t>
            </a:r>
            <a:r>
              <a:rPr lang="kk-KZ" sz="2400" b="1" i="1" dirty="0"/>
              <a:t>жұмыс жасауға дағдыландыру. Шығармашылық қабілетін шыңдауға бейімдеу.   </a:t>
            </a:r>
          </a:p>
          <a:p>
            <a:pPr algn="l"/>
            <a:r>
              <a:rPr lang="kk-KZ" sz="2400" b="1" u="sng" dirty="0">
                <a:solidFill>
                  <a:srgbClr val="FF0000"/>
                </a:solidFill>
              </a:rPr>
              <a:t>Тәрбиелік:  </a:t>
            </a:r>
          </a:p>
          <a:p>
            <a:pPr algn="l"/>
            <a:r>
              <a:rPr lang="kk-KZ" sz="2400" b="1" i="1" dirty="0"/>
              <a:t>  еңбексүйгіштікке отаншылдыққа тәрбиелеу </a:t>
            </a:r>
            <a:r>
              <a:rPr lang="kk-KZ" sz="2400" b="1" i="1" dirty="0">
                <a:solidFill>
                  <a:srgbClr val="FFFF00"/>
                </a:solidFill>
              </a:rPr>
              <a:t>.</a:t>
            </a:r>
            <a:endParaRPr lang="ru-RU" sz="2400" b="1" i="1" dirty="0">
              <a:solidFill>
                <a:srgbClr val="FFFF00"/>
              </a:solidFill>
            </a:endParaRPr>
          </a:p>
        </p:txBody>
      </p:sp>
      <p:pic>
        <p:nvPicPr>
          <p:cNvPr id="19463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5963" y="4786313"/>
            <a:ext cx="2078037" cy="2071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5" name="Picture 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02350"/>
            <a:ext cx="3429000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6" name="Picture 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938" y="6102350"/>
            <a:ext cx="3429000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kk-KZ" smtClean="0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kk-KZ" smtClean="0"/>
          </a:p>
        </p:txBody>
      </p:sp>
      <p:pic>
        <p:nvPicPr>
          <p:cNvPr id="20484" name="Picture 4" descr="Рисунок4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5" name="Rectangle 5"/>
          <p:cNvSpPr>
            <a:spLocks noChangeArrowheads="1"/>
          </p:cNvSpPr>
          <p:nvPr/>
        </p:nvSpPr>
        <p:spPr bwMode="auto">
          <a:xfrm>
            <a:off x="1714500" y="1773238"/>
            <a:ext cx="6357938" cy="2954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l"/>
            <a:r>
              <a:rPr lang="kk-KZ" sz="2400" b="1" dirty="0">
                <a:solidFill>
                  <a:srgbClr val="0000FF"/>
                </a:solidFill>
              </a:rPr>
              <a:t>Сабақтың түрі</a:t>
            </a:r>
            <a:r>
              <a:rPr lang="kk-KZ" sz="2400" dirty="0">
                <a:solidFill>
                  <a:srgbClr val="0000FF"/>
                </a:solidFill>
              </a:rPr>
              <a:t>:</a:t>
            </a:r>
            <a:br>
              <a:rPr lang="kk-KZ" sz="2400" dirty="0">
                <a:solidFill>
                  <a:srgbClr val="0000FF"/>
                </a:solidFill>
              </a:rPr>
            </a:br>
            <a:r>
              <a:rPr lang="kk-KZ" sz="2400" i="1" dirty="0">
                <a:solidFill>
                  <a:schemeClr val="tx2"/>
                </a:solidFill>
              </a:rPr>
              <a:t>Білімді бекіту сабағы </a:t>
            </a:r>
            <a:r>
              <a:rPr lang="ru-RU" sz="2400" dirty="0">
                <a:solidFill>
                  <a:schemeClr val="tx2"/>
                </a:solidFill>
              </a:rPr>
              <a:t> </a:t>
            </a:r>
            <a:r>
              <a:rPr lang="kk-KZ" sz="2400" dirty="0">
                <a:solidFill>
                  <a:srgbClr val="990033"/>
                </a:solidFill>
              </a:rPr>
              <a:t> </a:t>
            </a:r>
            <a:r>
              <a:rPr lang="kk-KZ" sz="2400" b="1" dirty="0">
                <a:solidFill>
                  <a:srgbClr val="FF0000"/>
                </a:solidFill>
              </a:rPr>
              <a:t/>
            </a:r>
            <a:br>
              <a:rPr lang="kk-KZ" sz="2400" b="1" dirty="0">
                <a:solidFill>
                  <a:srgbClr val="FF0000"/>
                </a:solidFill>
              </a:rPr>
            </a:br>
            <a:r>
              <a:rPr lang="kk-KZ" sz="2400" b="1" dirty="0">
                <a:solidFill>
                  <a:srgbClr val="0000FF"/>
                </a:solidFill>
              </a:rPr>
              <a:t>Сабақтың әдісі:</a:t>
            </a:r>
            <a:r>
              <a:rPr lang="kk-KZ" sz="2400" b="1" dirty="0">
                <a:solidFill>
                  <a:schemeClr val="tx2"/>
                </a:solidFill>
              </a:rPr>
              <a:t> </a:t>
            </a:r>
            <a:r>
              <a:rPr lang="kk-KZ" sz="2400" b="1" dirty="0" smtClean="0">
                <a:solidFill>
                  <a:schemeClr val="tx2"/>
                </a:solidFill>
              </a:rPr>
              <a:t>СТО технологиясы,</a:t>
            </a:r>
            <a:r>
              <a:rPr lang="kk-KZ" sz="2400" b="1" dirty="0">
                <a:solidFill>
                  <a:schemeClr val="tx2"/>
                </a:solidFill>
              </a:rPr>
              <a:t/>
            </a:r>
            <a:br>
              <a:rPr lang="kk-KZ" sz="2400" b="1" dirty="0">
                <a:solidFill>
                  <a:schemeClr val="tx2"/>
                </a:solidFill>
              </a:rPr>
            </a:br>
            <a:r>
              <a:rPr lang="kk-KZ" sz="2400" i="1" dirty="0">
                <a:solidFill>
                  <a:schemeClr val="tx2"/>
                </a:solidFill>
              </a:rPr>
              <a:t>оқулықпен жұмыс, сұрақ </a:t>
            </a:r>
            <a:r>
              <a:rPr lang="kk-KZ" sz="2400" i="1" dirty="0" smtClean="0">
                <a:solidFill>
                  <a:schemeClr val="tx2"/>
                </a:solidFill>
              </a:rPr>
              <a:t>–жауап.</a:t>
            </a:r>
            <a:endParaRPr lang="kk-KZ" sz="2400" i="1" dirty="0">
              <a:solidFill>
                <a:schemeClr val="tx2"/>
              </a:solidFill>
            </a:endParaRPr>
          </a:p>
          <a:p>
            <a:pPr algn="l"/>
            <a:r>
              <a:rPr lang="kk-KZ" sz="2400" b="1" dirty="0">
                <a:solidFill>
                  <a:srgbClr val="0000FF"/>
                </a:solidFill>
              </a:rPr>
              <a:t>Сабақтың көрнекілігі:</a:t>
            </a:r>
          </a:p>
          <a:p>
            <a:pPr algn="l"/>
            <a:r>
              <a:rPr lang="kk-KZ" sz="2400" i="1" dirty="0" smtClean="0">
                <a:solidFill>
                  <a:schemeClr val="tx2"/>
                </a:solidFill>
              </a:rPr>
              <a:t>парақша, </a:t>
            </a:r>
            <a:r>
              <a:rPr lang="kk-KZ" sz="2400" i="1" dirty="0">
                <a:solidFill>
                  <a:schemeClr val="tx2"/>
                </a:solidFill>
              </a:rPr>
              <a:t>оқулық.</a:t>
            </a:r>
          </a:p>
          <a:p>
            <a:pPr algn="l"/>
            <a:r>
              <a:rPr lang="kk-KZ" sz="2400" b="1" dirty="0">
                <a:solidFill>
                  <a:srgbClr val="0000FF"/>
                </a:solidFill>
              </a:rPr>
              <a:t>Пәнаралық байланыс: </a:t>
            </a:r>
            <a:r>
              <a:rPr lang="kk-KZ" sz="2400" i="1" dirty="0">
                <a:solidFill>
                  <a:schemeClr val="tx2"/>
                </a:solidFill>
              </a:rPr>
              <a:t>Әдебиет</a:t>
            </a:r>
            <a:r>
              <a:rPr lang="kk-KZ" i="1" dirty="0">
                <a:solidFill>
                  <a:schemeClr val="tx2"/>
                </a:solidFill>
              </a:rPr>
              <a:t> </a:t>
            </a:r>
            <a:r>
              <a:rPr lang="kk-KZ" b="1" dirty="0">
                <a:solidFill>
                  <a:srgbClr val="FF0000"/>
                </a:solidFill>
              </a:rPr>
              <a:t/>
            </a:r>
            <a:br>
              <a:rPr lang="kk-KZ" b="1" dirty="0">
                <a:solidFill>
                  <a:srgbClr val="FF0000"/>
                </a:solidFill>
              </a:rPr>
            </a:br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20486" name="Picture 17" descr="5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3933825"/>
            <a:ext cx="2879725" cy="2655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7" name="Picture 24" descr="0016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596188" y="3284538"/>
            <a:ext cx="1081087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8" name="Picture 24" descr="0016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7763" y="3284538"/>
            <a:ext cx="1233487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9" name="Picture 16" descr="327676[1]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4438" y="357188"/>
            <a:ext cx="1514475" cy="1419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90" name="Picture 24" descr="0016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765175"/>
            <a:ext cx="1233487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91" name="Picture 24" descr="0016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263" y="692150"/>
            <a:ext cx="1233487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92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4652963"/>
            <a:ext cx="2071688" cy="2078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93" name="Picture 7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7050" y="188913"/>
            <a:ext cx="2071688" cy="2078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94" name="Picture 9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5943600"/>
            <a:ext cx="3429000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95" name="Picture 24" descr="0016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971550" y="5013325"/>
            <a:ext cx="1081088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96" name="Picture 21" descr="babochka062"/>
          <p:cNvPicPr>
            <a:picLocks noChangeAspect="1" noChangeArrowheads="1" noCrop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255586">
            <a:off x="6538913" y="1844675"/>
            <a:ext cx="1152525" cy="110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97" name="Picture 6" descr="butterfly5"/>
          <p:cNvPicPr>
            <a:picLocks noChangeAspect="1" noChangeArrowheads="1" noCrop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1822283">
            <a:off x="442913" y="1674813"/>
            <a:ext cx="1366837" cy="1222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Рисунок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7" name="WordArt 3"/>
          <p:cNvSpPr>
            <a:spLocks noChangeArrowheads="1" noChangeShapeType="1" noTextEdit="1"/>
          </p:cNvSpPr>
          <p:nvPr/>
        </p:nvSpPr>
        <p:spPr bwMode="auto">
          <a:xfrm>
            <a:off x="357188" y="1428750"/>
            <a:ext cx="7358062" cy="28638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endParaRPr lang="ru-RU" sz="3600" kern="10" dirty="0">
              <a:ln w="9525">
                <a:solidFill>
                  <a:srgbClr val="FF0000"/>
                </a:solidFill>
                <a:round/>
                <a:headEnd/>
                <a:tailEnd/>
              </a:ln>
              <a:solidFill>
                <a:srgbClr val="FF0000"/>
              </a:solidFill>
              <a:effectLst>
                <a:outerShdw dist="563972" dir="14049741" sx="125000" sy="125000" algn="tl" rotWithShape="0">
                  <a:srgbClr val="C7DFD3">
                    <a:alpha val="79999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21508" name="Text Box 4"/>
          <p:cNvSpPr txBox="1">
            <a:spLocks noChangeArrowheads="1"/>
          </p:cNvSpPr>
          <p:nvPr/>
        </p:nvSpPr>
        <p:spPr bwMode="auto">
          <a:xfrm>
            <a:off x="2057400" y="4648200"/>
            <a:ext cx="327334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sz="4000" dirty="0" smtClean="0"/>
              <a:t> </a:t>
            </a:r>
            <a:endParaRPr lang="ru-RU" sz="4000" dirty="0"/>
          </a:p>
        </p:txBody>
      </p:sp>
      <p:pic>
        <p:nvPicPr>
          <p:cNvPr id="21509" name="Picture 5" descr="Art-01-june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375" y="5157788"/>
            <a:ext cx="4786313" cy="1398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7" name="Picture 1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5661025"/>
            <a:ext cx="2733675" cy="98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11" name="Picture 16" descr="F:\Қызыоордадан әкелген\картинки и шаблоны\Анимашки\Анимашки\84d0d29e6c40cbb5683c3d1cce783572.gif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115888"/>
            <a:ext cx="2016125" cy="1296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02161" y="1428750"/>
            <a:ext cx="8754471" cy="44627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kern="1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/>
                <a:cs typeface="Times New Roman"/>
              </a:rPr>
              <a:t>I.</a:t>
            </a:r>
            <a:r>
              <a:rPr lang="ru-RU" sz="4000" kern="1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/>
                <a:cs typeface="Times New Roman"/>
              </a:rPr>
              <a:t>Ұйымдастыру</a:t>
            </a:r>
            <a:r>
              <a:rPr lang="ru-RU" sz="4000" kern="1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/>
                <a:cs typeface="Times New Roman"/>
              </a:rPr>
              <a:t>    </a:t>
            </a:r>
            <a:r>
              <a:rPr lang="ru-RU" sz="4000" kern="1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/>
                <a:cs typeface="Times New Roman"/>
              </a:rPr>
              <a:t>кезеңі</a:t>
            </a:r>
            <a:endParaRPr lang="ru-RU" sz="4000" kern="1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/>
              <a:cs typeface="Times New Roman"/>
            </a:endParaRPr>
          </a:p>
          <a:p>
            <a:pPr algn="ctr"/>
            <a:r>
              <a:rPr lang="ru-RU" sz="4400" b="1" i="1" kern="1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/>
                <a:cs typeface="Times New Roman"/>
              </a:rPr>
              <a:t>Психологиялы</a:t>
            </a:r>
            <a:r>
              <a:rPr lang="kk-KZ" sz="4400" b="1" i="1" kern="1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/>
                <a:cs typeface="Times New Roman"/>
              </a:rPr>
              <a:t>қ ахуал</a:t>
            </a:r>
            <a:endParaRPr lang="ru-RU" sz="4400" b="1" i="1" kern="1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00B05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/>
              <a:cs typeface="Times New Roman"/>
            </a:endParaRPr>
          </a:p>
          <a:p>
            <a:pPr algn="ctr"/>
            <a:r>
              <a:rPr lang="ru-RU" sz="4000" kern="1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/>
                <a:cs typeface="Times New Roman"/>
              </a:rPr>
              <a:t>Сынып</a:t>
            </a:r>
            <a:r>
              <a:rPr lang="ru-RU" sz="4000" kern="1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/>
                <a:cs typeface="Times New Roman"/>
              </a:rPr>
              <a:t> 3 </a:t>
            </a:r>
            <a:r>
              <a:rPr lang="ru-RU" sz="4000" kern="1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/>
                <a:cs typeface="Times New Roman"/>
              </a:rPr>
              <a:t>топқа</a:t>
            </a:r>
            <a:r>
              <a:rPr lang="ru-RU" sz="4000" kern="1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/>
                <a:cs typeface="Times New Roman"/>
              </a:rPr>
              <a:t> </a:t>
            </a:r>
            <a:r>
              <a:rPr lang="ru-RU" sz="4000" kern="1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/>
                <a:cs typeface="Times New Roman"/>
              </a:rPr>
              <a:t>бөлінді</a:t>
            </a:r>
            <a:r>
              <a:rPr lang="ru-RU" sz="4000" kern="1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/>
                <a:cs typeface="Times New Roman"/>
              </a:rPr>
              <a:t>: </a:t>
            </a:r>
            <a:endParaRPr lang="ru-RU" sz="4000" kern="1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/>
              <a:cs typeface="Times New Roman"/>
            </a:endParaRPr>
          </a:p>
          <a:p>
            <a:pPr algn="ctr"/>
            <a:r>
              <a:rPr lang="ru-RU" sz="4000" kern="1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/>
                <a:cs typeface="Times New Roman"/>
              </a:rPr>
              <a:t>1</a:t>
            </a:r>
            <a:r>
              <a:rPr lang="ru-RU" sz="4000" kern="1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/>
                <a:cs typeface="Times New Roman"/>
              </a:rPr>
              <a:t>) </a:t>
            </a:r>
            <a:r>
              <a:rPr lang="ru-RU" sz="4000" kern="1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/>
                <a:cs typeface="Times New Roman"/>
              </a:rPr>
              <a:t>Есімше</a:t>
            </a:r>
            <a:endParaRPr lang="ru-RU" sz="4000" kern="1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/>
              <a:cs typeface="Times New Roman"/>
            </a:endParaRPr>
          </a:p>
          <a:p>
            <a:pPr algn="ctr"/>
            <a:r>
              <a:rPr lang="ru-RU" sz="4000" kern="1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/>
                <a:cs typeface="Times New Roman"/>
              </a:rPr>
              <a:t>   </a:t>
            </a:r>
            <a:r>
              <a:rPr lang="ru-RU" sz="4000" kern="1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/>
                <a:cs typeface="Times New Roman"/>
              </a:rPr>
              <a:t>2</a:t>
            </a:r>
            <a:r>
              <a:rPr lang="ru-RU" sz="4000" kern="1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/>
                <a:cs typeface="Times New Roman"/>
              </a:rPr>
              <a:t>) </a:t>
            </a:r>
            <a:r>
              <a:rPr lang="ru-RU" sz="4000" kern="1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/>
                <a:cs typeface="Times New Roman"/>
              </a:rPr>
              <a:t>Көсемш</a:t>
            </a:r>
            <a:r>
              <a:rPr lang="kk-KZ" sz="4000" kern="1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/>
                <a:cs typeface="Times New Roman"/>
              </a:rPr>
              <a:t>е</a:t>
            </a:r>
            <a:endParaRPr lang="ru-RU" sz="4000" kern="1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/>
              <a:cs typeface="Times New Roman"/>
            </a:endParaRPr>
          </a:p>
          <a:p>
            <a:pPr algn="ctr"/>
            <a:r>
              <a:rPr lang="ru-RU" sz="4000" kern="1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/>
                <a:cs typeface="Times New Roman"/>
              </a:rPr>
              <a:t>3</a:t>
            </a:r>
            <a:r>
              <a:rPr lang="ru-RU" sz="4000" kern="1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/>
                <a:cs typeface="Times New Roman"/>
              </a:rPr>
              <a:t>) </a:t>
            </a:r>
            <a:r>
              <a:rPr lang="ru-RU" sz="4000" kern="1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/>
                <a:cs typeface="Times New Roman"/>
              </a:rPr>
              <a:t>Етіс</a:t>
            </a:r>
            <a:endParaRPr lang="ru-RU" sz="4000" kern="1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/>
              <a:cs typeface="Times New Roman"/>
            </a:endParaRPr>
          </a:p>
          <a:p>
            <a:pPr algn="ctr"/>
            <a:endParaRPr lang="ru-RU" sz="4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347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347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3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2" presetID="63" presetClass="path" presetSubtype="0" repeatCount="indefinite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-8.81332E-7 L 0.51962 -8.81332E-7 " pathEditMode="relative" rAng="0" ptsTypes="AA">
                                      <p:cBhvr>
                                        <p:cTn id="13" dur="5000" fill="hold"/>
                                        <p:tgtEl>
                                          <p:spTgt spid="143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972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Скругленный прямоугольник 2"/>
          <p:cNvSpPr>
            <a:spLocks noChangeArrowheads="1"/>
          </p:cNvSpPr>
          <p:nvPr/>
        </p:nvSpPr>
        <p:spPr bwMode="auto">
          <a:xfrm>
            <a:off x="0" y="785812"/>
            <a:ext cx="9001125" cy="6072187"/>
          </a:xfrm>
          <a:prstGeom prst="roundRect">
            <a:avLst>
              <a:gd name="adj" fmla="val 11876"/>
            </a:avLst>
          </a:prstGeom>
          <a:solidFill>
            <a:srgbClr val="CC99FF">
              <a:alpha val="76077"/>
            </a:srgbClr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l"/>
            <a:r>
              <a:rPr lang="kk-KZ" sz="3200" dirty="0" smtClean="0"/>
              <a:t>1 топ.</a:t>
            </a:r>
          </a:p>
          <a:p>
            <a:pPr algn="l"/>
            <a:r>
              <a:rPr lang="kk-KZ" sz="3200" dirty="0" smtClean="0"/>
              <a:t>Жолға шықпай тұрып,</a:t>
            </a:r>
          </a:p>
          <a:p>
            <a:pPr algn="l"/>
            <a:r>
              <a:rPr lang="kk-KZ" sz="3200" dirty="0" smtClean="0"/>
              <a:t>жолдасыңды сайла.</a:t>
            </a:r>
          </a:p>
          <a:p>
            <a:pPr algn="l"/>
            <a:r>
              <a:rPr lang="kk-KZ" sz="3200" dirty="0" smtClean="0"/>
              <a:t>2 топ.</a:t>
            </a:r>
          </a:p>
          <a:p>
            <a:pPr algn="l"/>
            <a:r>
              <a:rPr lang="kk-KZ" sz="3200" dirty="0" smtClean="0"/>
              <a:t>Ақылды кісі азбайды,</a:t>
            </a:r>
          </a:p>
          <a:p>
            <a:pPr algn="l"/>
            <a:r>
              <a:rPr lang="kk-KZ" sz="3200" dirty="0" smtClean="0"/>
              <a:t>Асыл бұйым тозбайды.</a:t>
            </a:r>
          </a:p>
          <a:p>
            <a:pPr algn="l"/>
            <a:r>
              <a:rPr lang="kk-KZ" sz="3200" dirty="0" smtClean="0"/>
              <a:t>3 топ.</a:t>
            </a:r>
          </a:p>
          <a:p>
            <a:pPr algn="l"/>
            <a:r>
              <a:rPr lang="kk-KZ" sz="3200" dirty="0" smtClean="0"/>
              <a:t>Оқып сөйлеме,</a:t>
            </a:r>
          </a:p>
          <a:p>
            <a:pPr algn="l"/>
            <a:r>
              <a:rPr lang="kk-KZ" sz="3200" dirty="0" smtClean="0"/>
              <a:t>Көңіліңе  тоқып сөйле.</a:t>
            </a:r>
            <a:endParaRPr lang="kk-KZ" sz="3200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0" y="2462"/>
            <a:ext cx="9144000" cy="923330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kk-KZ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1. Тапсырма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Oval 7"/>
          <p:cNvSpPr>
            <a:spLocks noChangeArrowheads="1"/>
          </p:cNvSpPr>
          <p:nvPr/>
        </p:nvSpPr>
        <p:spPr bwMode="auto">
          <a:xfrm>
            <a:off x="3277033" y="2850291"/>
            <a:ext cx="2451100" cy="1219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kk-KZ" sz="2400" b="1" dirty="0" smtClean="0"/>
              <a:t>Етістік</a:t>
            </a:r>
            <a:endParaRPr lang="ru-RU" sz="2400" b="1" dirty="0"/>
          </a:p>
        </p:txBody>
      </p:sp>
      <p:sp>
        <p:nvSpPr>
          <p:cNvPr id="205833" name="Text Box 9"/>
          <p:cNvSpPr txBox="1">
            <a:spLocks noChangeArrowheads="1"/>
          </p:cNvSpPr>
          <p:nvPr/>
        </p:nvSpPr>
        <p:spPr bwMode="auto">
          <a:xfrm>
            <a:off x="1547664" y="2900363"/>
            <a:ext cx="107111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kk-KZ" sz="1600" dirty="0" smtClean="0"/>
              <a:t>Негізгі, туынды.</a:t>
            </a:r>
            <a:endParaRPr lang="ru-RU" sz="1600" dirty="0"/>
          </a:p>
        </p:txBody>
      </p:sp>
      <p:sp>
        <p:nvSpPr>
          <p:cNvPr id="205834" name="Text Box 10"/>
          <p:cNvSpPr txBox="1">
            <a:spLocks noChangeArrowheads="1"/>
          </p:cNvSpPr>
          <p:nvPr/>
        </p:nvSpPr>
        <p:spPr bwMode="auto">
          <a:xfrm>
            <a:off x="6324600" y="3707825"/>
            <a:ext cx="1522556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kk-KZ" sz="1600" dirty="0" smtClean="0"/>
              <a:t>болымды,</a:t>
            </a:r>
          </a:p>
          <a:p>
            <a:pPr algn="l" eaLnBrk="1" hangingPunct="1">
              <a:spcBef>
                <a:spcPct val="50000"/>
              </a:spcBef>
            </a:pPr>
            <a:r>
              <a:rPr lang="kk-KZ" sz="1600" dirty="0" smtClean="0"/>
              <a:t>болымсыз</a:t>
            </a:r>
            <a:endParaRPr lang="ru-RU" sz="1600" dirty="0"/>
          </a:p>
        </p:txBody>
      </p:sp>
      <p:sp>
        <p:nvSpPr>
          <p:cNvPr id="205835" name="Text Box 11"/>
          <p:cNvSpPr txBox="1">
            <a:spLocks noChangeArrowheads="1"/>
          </p:cNvSpPr>
          <p:nvPr/>
        </p:nvSpPr>
        <p:spPr bwMode="auto">
          <a:xfrm>
            <a:off x="1835150" y="4149725"/>
            <a:ext cx="9271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kk-KZ" sz="1600" dirty="0" smtClean="0"/>
              <a:t>Дара,</a:t>
            </a:r>
          </a:p>
          <a:p>
            <a:pPr algn="l" eaLnBrk="1" hangingPunct="1">
              <a:spcBef>
                <a:spcPct val="50000"/>
              </a:spcBef>
            </a:pPr>
            <a:r>
              <a:rPr lang="kk-KZ" sz="1600" dirty="0" smtClean="0"/>
              <a:t>күрделі </a:t>
            </a:r>
            <a:endParaRPr lang="ru-RU" sz="1600" dirty="0"/>
          </a:p>
        </p:txBody>
      </p:sp>
      <p:sp>
        <p:nvSpPr>
          <p:cNvPr id="205838" name="Text Box 14"/>
          <p:cNvSpPr txBox="1">
            <a:spLocks noChangeArrowheads="1"/>
          </p:cNvSpPr>
          <p:nvPr/>
        </p:nvSpPr>
        <p:spPr bwMode="auto">
          <a:xfrm>
            <a:off x="3055938" y="4925710"/>
            <a:ext cx="161910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kk-KZ" sz="1600" dirty="0" smtClean="0"/>
              <a:t>Салт,сабақты</a:t>
            </a:r>
            <a:endParaRPr lang="ru-RU" sz="1600" dirty="0"/>
          </a:p>
        </p:txBody>
      </p:sp>
      <p:sp>
        <p:nvSpPr>
          <p:cNvPr id="205839" name="Text Box 15"/>
          <p:cNvSpPr txBox="1">
            <a:spLocks noChangeArrowheads="1"/>
          </p:cNvSpPr>
          <p:nvPr/>
        </p:nvSpPr>
        <p:spPr bwMode="auto">
          <a:xfrm>
            <a:off x="4675044" y="4857611"/>
            <a:ext cx="9271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kk-KZ" sz="1600" dirty="0"/>
              <a:t> </a:t>
            </a:r>
            <a:r>
              <a:rPr lang="kk-KZ" sz="1600" dirty="0" smtClean="0"/>
              <a:t>етіс</a:t>
            </a:r>
            <a:endParaRPr lang="ru-RU" sz="1600" dirty="0"/>
          </a:p>
        </p:txBody>
      </p:sp>
      <p:sp>
        <p:nvSpPr>
          <p:cNvPr id="205841" name="Text Box 17"/>
          <p:cNvSpPr txBox="1">
            <a:spLocks noChangeArrowheads="1"/>
          </p:cNvSpPr>
          <p:nvPr/>
        </p:nvSpPr>
        <p:spPr bwMode="auto">
          <a:xfrm>
            <a:off x="6020016" y="4757435"/>
            <a:ext cx="11938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kk-KZ" sz="1600" dirty="0"/>
              <a:t> </a:t>
            </a:r>
            <a:r>
              <a:rPr lang="kk-KZ" sz="1600" dirty="0" smtClean="0"/>
              <a:t>есімше</a:t>
            </a:r>
            <a:endParaRPr lang="ru-RU" sz="1600" dirty="0"/>
          </a:p>
        </p:txBody>
      </p:sp>
      <p:sp>
        <p:nvSpPr>
          <p:cNvPr id="205842" name="Text Box 18"/>
          <p:cNvSpPr txBox="1">
            <a:spLocks noChangeArrowheads="1"/>
          </p:cNvSpPr>
          <p:nvPr/>
        </p:nvSpPr>
        <p:spPr bwMode="auto">
          <a:xfrm>
            <a:off x="6324600" y="2900363"/>
            <a:ext cx="13462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kk-KZ" sz="1600" dirty="0"/>
              <a:t> </a:t>
            </a:r>
            <a:r>
              <a:rPr lang="kk-KZ" sz="1600" dirty="0" smtClean="0"/>
              <a:t>көсемше</a:t>
            </a:r>
            <a:endParaRPr lang="ru-RU" sz="1600" dirty="0"/>
          </a:p>
        </p:txBody>
      </p:sp>
      <p:sp>
        <p:nvSpPr>
          <p:cNvPr id="205843" name="Text Box 19"/>
          <p:cNvSpPr txBox="1">
            <a:spLocks noChangeArrowheads="1"/>
          </p:cNvSpPr>
          <p:nvPr/>
        </p:nvSpPr>
        <p:spPr bwMode="auto">
          <a:xfrm>
            <a:off x="6388100" y="3784600"/>
            <a:ext cx="9271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kk-KZ" sz="1600"/>
              <a:t> </a:t>
            </a:r>
            <a:endParaRPr lang="ru-RU" sz="1600"/>
          </a:p>
        </p:txBody>
      </p:sp>
      <p:sp>
        <p:nvSpPr>
          <p:cNvPr id="23565" name="Line 23"/>
          <p:cNvSpPr>
            <a:spLocks noChangeShapeType="1"/>
          </p:cNvSpPr>
          <p:nvPr/>
        </p:nvSpPr>
        <p:spPr bwMode="auto">
          <a:xfrm flipH="1">
            <a:off x="2700338" y="3952875"/>
            <a:ext cx="711200" cy="3397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3568" name="Line 26"/>
          <p:cNvSpPr>
            <a:spLocks noChangeShapeType="1"/>
          </p:cNvSpPr>
          <p:nvPr/>
        </p:nvSpPr>
        <p:spPr bwMode="auto">
          <a:xfrm>
            <a:off x="4211494" y="4060398"/>
            <a:ext cx="0" cy="520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3569" name="Line 27"/>
          <p:cNvSpPr>
            <a:spLocks noChangeShapeType="1"/>
          </p:cNvSpPr>
          <p:nvPr/>
        </p:nvSpPr>
        <p:spPr bwMode="auto">
          <a:xfrm>
            <a:off x="4932508" y="4114106"/>
            <a:ext cx="0" cy="584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3570" name="Line 29"/>
          <p:cNvSpPr>
            <a:spLocks noChangeShapeType="1"/>
          </p:cNvSpPr>
          <p:nvPr/>
        </p:nvSpPr>
        <p:spPr bwMode="auto">
          <a:xfrm>
            <a:off x="5602144" y="3784600"/>
            <a:ext cx="709756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3571" name="Text Box 34"/>
          <p:cNvSpPr txBox="1">
            <a:spLocks noChangeArrowheads="1"/>
          </p:cNvSpPr>
          <p:nvPr/>
        </p:nvSpPr>
        <p:spPr bwMode="auto">
          <a:xfrm>
            <a:off x="-69417" y="476250"/>
            <a:ext cx="9144000" cy="830997"/>
          </a:xfrm>
          <a:prstGeom prst="rect">
            <a:avLst/>
          </a:prstGeom>
          <a:ln/>
          <a:ex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kk-KZ" sz="4800" dirty="0" smtClean="0"/>
              <a:t>2. Тапсырма.  Топтастыру</a:t>
            </a:r>
            <a:r>
              <a:rPr lang="kk-KZ" dirty="0" smtClean="0"/>
              <a:t>.</a:t>
            </a:r>
            <a:endParaRPr lang="ru-RU" dirty="0"/>
          </a:p>
        </p:txBody>
      </p:sp>
      <p:pic>
        <p:nvPicPr>
          <p:cNvPr id="23572" name="Picture 194" descr="клумба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5753100"/>
            <a:ext cx="4572000" cy="110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73" name="Picture 195" descr="клумба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753100"/>
            <a:ext cx="4572000" cy="110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74" name="Picture 196" descr=" (296x119, 27Kb)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8100" y="1412776"/>
            <a:ext cx="2819400" cy="1133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75" name="Picture 6" descr="D:\АЙЖАН_ШКОЛА\Мероприятия\картинки к внеклассному\16.gif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" name="Прямая со стрелкой 2"/>
          <p:cNvCxnSpPr/>
          <p:nvPr/>
        </p:nvCxnSpPr>
        <p:spPr bwMode="auto">
          <a:xfrm flipV="1">
            <a:off x="5728133" y="3068638"/>
            <a:ext cx="583767" cy="72330"/>
          </a:xfrm>
          <a:prstGeom prst="straightConnector1">
            <a:avLst/>
          </a:prstGeom>
          <a:solidFill>
            <a:srgbClr val="CC99FF">
              <a:alpha val="75999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5" name="Прямая со стрелкой 4"/>
          <p:cNvCxnSpPr/>
          <p:nvPr/>
        </p:nvCxnSpPr>
        <p:spPr bwMode="auto">
          <a:xfrm>
            <a:off x="5292080" y="3952875"/>
            <a:ext cx="727936" cy="904736"/>
          </a:xfrm>
          <a:prstGeom prst="straightConnector1">
            <a:avLst/>
          </a:prstGeom>
          <a:solidFill>
            <a:srgbClr val="CC99FF">
              <a:alpha val="75999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7" name="Прямая со стрелкой 6"/>
          <p:cNvCxnSpPr/>
          <p:nvPr/>
        </p:nvCxnSpPr>
        <p:spPr bwMode="auto">
          <a:xfrm flipH="1">
            <a:off x="2700338" y="3236913"/>
            <a:ext cx="571500" cy="0"/>
          </a:xfrm>
          <a:prstGeom prst="straightConnector1">
            <a:avLst/>
          </a:prstGeom>
          <a:solidFill>
            <a:srgbClr val="CC99FF">
              <a:alpha val="75999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058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2058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2058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58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58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58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058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058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2058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058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058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2" dur="500"/>
                                        <p:tgtEl>
                                          <p:spTgt spid="2058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7" dur="500"/>
                                        <p:tgtEl>
                                          <p:spTgt spid="2058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833" grpId="0"/>
      <p:bldP spid="205834" grpId="0"/>
      <p:bldP spid="205835" grpId="0"/>
      <p:bldP spid="205838" grpId="0"/>
      <p:bldP spid="205839" grpId="0"/>
      <p:bldP spid="205841" grpId="0"/>
      <p:bldP spid="205842" grpId="0"/>
      <p:bldP spid="20584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kk-KZ" smtClean="0"/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kk-KZ" smtClean="0"/>
          </a:p>
        </p:txBody>
      </p:sp>
      <p:pic>
        <p:nvPicPr>
          <p:cNvPr id="24580" name="Picture 5" descr="images (13)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81" name="WordArt 6"/>
          <p:cNvSpPr>
            <a:spLocks noChangeArrowheads="1" noChangeShapeType="1" noTextEdit="1"/>
          </p:cNvSpPr>
          <p:nvPr/>
        </p:nvSpPr>
        <p:spPr bwMode="auto">
          <a:xfrm>
            <a:off x="180" y="1"/>
            <a:ext cx="9143999" cy="1686952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ru-RU" sz="1600" b="1" kern="10" dirty="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B2B2B2">
                    <a:alpha val="50195"/>
                  </a:srgbClr>
                </a:solidFill>
                <a:latin typeface="Arial"/>
                <a:cs typeface="Arial"/>
              </a:rPr>
              <a:t>3</a:t>
            </a:r>
            <a:r>
              <a:rPr lang="ru-RU" sz="1600" b="1" kern="10" dirty="0" smtClean="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B2B2B2">
                    <a:alpha val="50195"/>
                  </a:srgbClr>
                </a:solidFill>
                <a:latin typeface="Arial"/>
                <a:cs typeface="Arial"/>
              </a:rPr>
              <a:t>. </a:t>
            </a:r>
            <a:r>
              <a:rPr lang="ru-RU" sz="1600" b="1" kern="10" dirty="0" err="1" smtClean="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B2B2B2">
                    <a:alpha val="50195"/>
                  </a:srgbClr>
                </a:solidFill>
                <a:latin typeface="Arial"/>
                <a:cs typeface="Arial"/>
              </a:rPr>
              <a:t>Тапсырма</a:t>
            </a:r>
            <a:endParaRPr lang="ru-RU" sz="1600" b="1" kern="10" dirty="0" smtClean="0">
              <a:ln w="12700">
                <a:solidFill>
                  <a:srgbClr val="3333CC"/>
                </a:solidFill>
                <a:round/>
                <a:headEnd/>
                <a:tailEnd/>
              </a:ln>
              <a:solidFill>
                <a:srgbClr val="B2B2B2">
                  <a:alpha val="50195"/>
                </a:srgbClr>
              </a:solidFill>
              <a:latin typeface="Arial"/>
              <a:cs typeface="Arial"/>
            </a:endParaRPr>
          </a:p>
          <a:p>
            <a:r>
              <a:rPr lang="ru-RU" sz="1600" b="1" kern="10" dirty="0" smtClean="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B2B2B2">
                    <a:alpha val="50195"/>
                  </a:srgbClr>
                </a:solidFill>
                <a:latin typeface="Arial"/>
                <a:cs typeface="Arial"/>
              </a:rPr>
              <a:t> </a:t>
            </a:r>
            <a:r>
              <a:rPr lang="ru-RU" sz="1600" b="1" kern="10" dirty="0" err="1" smtClean="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B2B2B2">
                    <a:alpha val="50195"/>
                  </a:srgbClr>
                </a:solidFill>
                <a:latin typeface="Arial"/>
                <a:cs typeface="Arial"/>
              </a:rPr>
              <a:t>Жеке,топпен</a:t>
            </a:r>
            <a:r>
              <a:rPr lang="ru-RU" sz="1600" b="1" kern="10" dirty="0" smtClean="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B2B2B2">
                    <a:alpha val="50195"/>
                  </a:srgbClr>
                </a:solidFill>
                <a:latin typeface="Arial"/>
                <a:cs typeface="Arial"/>
              </a:rPr>
              <a:t> </a:t>
            </a:r>
            <a:r>
              <a:rPr lang="ru-RU" sz="1600" b="1" kern="10" dirty="0" err="1" smtClean="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B2B2B2">
                    <a:alpha val="50195"/>
                  </a:srgbClr>
                </a:solidFill>
                <a:latin typeface="Arial"/>
                <a:cs typeface="Arial"/>
              </a:rPr>
              <a:t>жұмыс</a:t>
            </a:r>
            <a:r>
              <a:rPr lang="ru-RU" sz="1600" b="1" kern="10" dirty="0" smtClean="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B2B2B2">
                    <a:alpha val="50195"/>
                  </a:srgbClr>
                </a:solidFill>
                <a:latin typeface="Arial"/>
                <a:cs typeface="Arial"/>
              </a:rPr>
              <a:t> </a:t>
            </a:r>
            <a:endParaRPr lang="ru-RU" sz="1600" b="1" kern="10" dirty="0">
              <a:ln w="12700">
                <a:solidFill>
                  <a:srgbClr val="3333CC"/>
                </a:solidFill>
                <a:round/>
                <a:headEnd/>
                <a:tailEnd/>
              </a:ln>
              <a:solidFill>
                <a:srgbClr val="B2B2B2">
                  <a:alpha val="50195"/>
                </a:srgbClr>
              </a:solidFill>
              <a:latin typeface="Arial"/>
              <a:cs typeface="Arial"/>
            </a:endParaRPr>
          </a:p>
        </p:txBody>
      </p:sp>
      <p:sp>
        <p:nvSpPr>
          <p:cNvPr id="24582" name="AutoShape 7"/>
          <p:cNvSpPr>
            <a:spLocks noChangeArrowheads="1"/>
          </p:cNvSpPr>
          <p:nvPr/>
        </p:nvSpPr>
        <p:spPr bwMode="auto">
          <a:xfrm>
            <a:off x="1" y="1700807"/>
            <a:ext cx="9144000" cy="5157191"/>
          </a:xfrm>
          <a:prstGeom prst="foldedCorner">
            <a:avLst>
              <a:gd name="adj" fmla="val 12500"/>
            </a:avLst>
          </a:prstGeom>
          <a:solidFill>
            <a:srgbClr val="CC99FF">
              <a:alpha val="76077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marL="342900" indent="-342900"/>
            <a:r>
              <a:rPr lang="kk-KZ" sz="3600" dirty="0" smtClean="0"/>
              <a:t>212-жаттығу. Бет:185</a:t>
            </a:r>
          </a:p>
          <a:p>
            <a:pPr marL="342900" indent="-342900"/>
            <a:r>
              <a:rPr lang="kk-KZ" sz="3600" dirty="0" smtClean="0"/>
              <a:t> </a:t>
            </a:r>
            <a:endParaRPr lang="kk-KZ" sz="3600" dirty="0"/>
          </a:p>
          <a:p>
            <a:pPr marL="342900" indent="-342900"/>
            <a:r>
              <a:rPr lang="kk-KZ" sz="3600" dirty="0" smtClean="0"/>
              <a:t>Етістікті </a:t>
            </a:r>
            <a:r>
              <a:rPr lang="kk-KZ" sz="3600" dirty="0"/>
              <a:t>тауып,талдау</a:t>
            </a:r>
          </a:p>
          <a:p>
            <a:pPr marL="342900" indent="-342900"/>
            <a:r>
              <a:rPr lang="kk-KZ" sz="3600" dirty="0"/>
              <a:t> жасайды.</a:t>
            </a:r>
          </a:p>
          <a:p>
            <a:pPr marL="342900" indent="-342900"/>
            <a:endParaRPr lang="ru-RU" sz="2800" dirty="0"/>
          </a:p>
        </p:txBody>
      </p:sp>
      <p:pic>
        <p:nvPicPr>
          <p:cNvPr id="24583" name="Picture 10" descr="j023213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7254" y="3681363"/>
            <a:ext cx="1411288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4" name="Picture 15" descr="гул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5121275"/>
            <a:ext cx="2209800" cy="173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-32360" y="2420888"/>
            <a:ext cx="1979613" cy="2520950"/>
            <a:chOff x="612" y="1525"/>
            <a:chExt cx="1407" cy="1361"/>
          </a:xfrm>
        </p:grpSpPr>
        <p:sp>
          <p:nvSpPr>
            <p:cNvPr id="24586" name="Oval 8"/>
            <p:cNvSpPr>
              <a:spLocks noChangeArrowheads="1"/>
            </p:cNvSpPr>
            <p:nvPr/>
          </p:nvSpPr>
          <p:spPr bwMode="auto">
            <a:xfrm>
              <a:off x="612" y="1525"/>
              <a:ext cx="1407" cy="1361"/>
            </a:xfrm>
            <a:prstGeom prst="ellipse">
              <a:avLst/>
            </a:prstGeom>
            <a:solidFill>
              <a:srgbClr val="66FF66"/>
            </a:solidFill>
            <a:ln w="381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l"/>
              <a:endParaRPr lang="kk-KZ">
                <a:latin typeface="Tahoma" pitchFamily="34" charset="0"/>
                <a:cs typeface="Arial" charset="0"/>
              </a:endParaRPr>
            </a:p>
          </p:txBody>
        </p:sp>
        <p:grpSp>
          <p:nvGrpSpPr>
            <p:cNvPr id="24587" name="Group 9"/>
            <p:cNvGrpSpPr>
              <a:grpSpLocks/>
            </p:cNvGrpSpPr>
            <p:nvPr/>
          </p:nvGrpSpPr>
          <p:grpSpPr bwMode="auto">
            <a:xfrm>
              <a:off x="748" y="1525"/>
              <a:ext cx="1248" cy="1289"/>
              <a:chOff x="567" y="1480"/>
              <a:chExt cx="1248" cy="1289"/>
            </a:xfrm>
          </p:grpSpPr>
          <p:pic>
            <p:nvPicPr>
              <p:cNvPr id="24588" name="Picture 10" descr="121"/>
              <p:cNvPicPr>
                <a:picLocks noChangeAspect="1" noChangeArrowheads="1" noCrop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7" y="1480"/>
                <a:ext cx="1248" cy="110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589" name="Picture 11" descr="f6fe42105a76bf73c54549d4c75802c4"/>
              <p:cNvPicPr>
                <a:picLocks noChangeAspect="1" noChangeArrowheads="1" noCrop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" y="1752"/>
                <a:ext cx="1017" cy="101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kk-KZ" smtClean="0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kk-KZ" smtClean="0"/>
          </a:p>
        </p:txBody>
      </p:sp>
      <p:pic>
        <p:nvPicPr>
          <p:cNvPr id="25604" name="Picture 4" descr="images (22)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6" name="Picture 10" descr="042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2138" y="4652963"/>
            <a:ext cx="3886200" cy="839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7" name="Picture 4" descr="F:\Қызыоордадан әкелген\картинки и шаблоны\картиночки-2\j0232133.wm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6907" y="3429000"/>
            <a:ext cx="928687" cy="137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0" y="37999"/>
            <a:ext cx="9144000" cy="92333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kk-KZ" sz="54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4. Тапсырма</a:t>
            </a:r>
            <a:endParaRPr lang="ru-RU" sz="54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87624" y="2099464"/>
            <a:ext cx="691276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48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Мәтін. 213-жаттығу</a:t>
            </a:r>
          </a:p>
          <a:p>
            <a:endParaRPr lang="kk-KZ" sz="48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kk-KZ" sz="48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Етістікті табу</a:t>
            </a:r>
            <a:endParaRPr lang="ru-RU" sz="48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kk-KZ" smtClean="0"/>
          </a:p>
        </p:txBody>
      </p:sp>
      <p:pic>
        <p:nvPicPr>
          <p:cNvPr id="26627" name="Picture 4" descr="images (6)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88925" y="0"/>
            <a:ext cx="94329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28" name="AutoShape 5"/>
          <p:cNvSpPr>
            <a:spLocks noChangeArrowheads="1"/>
          </p:cNvSpPr>
          <p:nvPr/>
        </p:nvSpPr>
        <p:spPr bwMode="auto">
          <a:xfrm>
            <a:off x="-357188" y="2357438"/>
            <a:ext cx="3636963" cy="3529012"/>
          </a:xfrm>
          <a:prstGeom prst="verticalScroll">
            <a:avLst>
              <a:gd name="adj" fmla="val 12500"/>
            </a:avLst>
          </a:prstGeom>
          <a:solidFill>
            <a:srgbClr val="CC99FF">
              <a:alpha val="76077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kk-KZ" dirty="0" smtClean="0"/>
              <a:t>Түркістан –екі дүние есігі</a:t>
            </a:r>
          </a:p>
          <a:p>
            <a:r>
              <a:rPr lang="kk-KZ" dirty="0" smtClean="0"/>
              <a:t> ғой,</a:t>
            </a:r>
          </a:p>
          <a:p>
            <a:r>
              <a:rPr lang="kk-KZ" dirty="0" smtClean="0"/>
              <a:t>Түркістан –ер түріктің </a:t>
            </a:r>
          </a:p>
          <a:p>
            <a:r>
              <a:rPr lang="kk-KZ" dirty="0" smtClean="0"/>
              <a:t>бесігі ғой,</a:t>
            </a:r>
          </a:p>
          <a:p>
            <a:r>
              <a:rPr lang="kk-KZ" dirty="0" smtClean="0"/>
              <a:t>Тамаша Түркістандай </a:t>
            </a:r>
          </a:p>
          <a:p>
            <a:r>
              <a:rPr lang="kk-KZ" dirty="0" smtClean="0"/>
              <a:t>жерде туған,</a:t>
            </a:r>
          </a:p>
          <a:p>
            <a:r>
              <a:rPr lang="kk-KZ" dirty="0" smtClean="0"/>
              <a:t>Түріктің Тәңірі берген </a:t>
            </a:r>
          </a:p>
          <a:p>
            <a:r>
              <a:rPr lang="kk-KZ" dirty="0" smtClean="0"/>
              <a:t>несібі ғой.</a:t>
            </a:r>
            <a:endParaRPr lang="ru-RU" dirty="0"/>
          </a:p>
        </p:txBody>
      </p:sp>
      <p:sp>
        <p:nvSpPr>
          <p:cNvPr id="26629" name="AutoShape 6"/>
          <p:cNvSpPr>
            <a:spLocks noChangeArrowheads="1"/>
          </p:cNvSpPr>
          <p:nvPr/>
        </p:nvSpPr>
        <p:spPr bwMode="auto">
          <a:xfrm>
            <a:off x="2627313" y="2276475"/>
            <a:ext cx="3386137" cy="3600450"/>
          </a:xfrm>
          <a:prstGeom prst="verticalScroll">
            <a:avLst>
              <a:gd name="adj" fmla="val 12500"/>
            </a:avLst>
          </a:prstGeom>
          <a:solidFill>
            <a:srgbClr val="00CC66">
              <a:alpha val="76077"/>
            </a:srgbClr>
          </a:solidFill>
          <a:ln w="9525">
            <a:solidFill>
              <a:srgbClr val="CC6600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ru-RU" dirty="0" err="1" smtClean="0"/>
              <a:t>Ғылым таппай</a:t>
            </a:r>
            <a:endParaRPr lang="ru-RU" dirty="0" smtClean="0"/>
          </a:p>
          <a:p>
            <a:r>
              <a:rPr lang="ru-RU" dirty="0" smtClean="0"/>
              <a:t> </a:t>
            </a:r>
            <a:r>
              <a:rPr lang="ru-RU" dirty="0" err="1" smtClean="0"/>
              <a:t>мақтанба,</a:t>
            </a:r>
            <a:endParaRPr lang="ru-RU" dirty="0" smtClean="0"/>
          </a:p>
          <a:p>
            <a:r>
              <a:rPr lang="ru-RU" dirty="0" err="1" smtClean="0"/>
              <a:t>Орын</a:t>
            </a:r>
            <a:r>
              <a:rPr lang="ru-RU" dirty="0" smtClean="0"/>
              <a:t> </a:t>
            </a:r>
            <a:r>
              <a:rPr lang="ru-RU" dirty="0" err="1" smtClean="0"/>
              <a:t>таппай</a:t>
            </a:r>
            <a:r>
              <a:rPr lang="ru-RU" dirty="0" smtClean="0"/>
              <a:t> </a:t>
            </a:r>
          </a:p>
          <a:p>
            <a:r>
              <a:rPr lang="ru-RU" dirty="0" err="1" smtClean="0"/>
              <a:t>баптанба</a:t>
            </a:r>
            <a:r>
              <a:rPr lang="ru-RU" dirty="0" smtClean="0"/>
              <a:t>..</a:t>
            </a:r>
          </a:p>
          <a:p>
            <a:r>
              <a:rPr lang="ru-RU" dirty="0" err="1" smtClean="0"/>
              <a:t>Болмасаң </a:t>
            </a:r>
            <a:r>
              <a:rPr lang="ru-RU" dirty="0" smtClean="0"/>
              <a:t>да </a:t>
            </a:r>
          </a:p>
          <a:p>
            <a:r>
              <a:rPr lang="ru-RU" dirty="0" err="1" smtClean="0"/>
              <a:t>ұқсап бақ,</a:t>
            </a:r>
            <a:endParaRPr lang="ru-RU" dirty="0" smtClean="0"/>
          </a:p>
          <a:p>
            <a:r>
              <a:rPr lang="ru-RU" dirty="0" err="1" smtClean="0"/>
              <a:t>Бір</a:t>
            </a:r>
            <a:r>
              <a:rPr lang="ru-RU" dirty="0" smtClean="0"/>
              <a:t> </a:t>
            </a:r>
            <a:r>
              <a:rPr lang="ru-RU" dirty="0" err="1" smtClean="0"/>
              <a:t>ғалымды</a:t>
            </a:r>
            <a:endParaRPr lang="ru-RU" dirty="0" smtClean="0"/>
          </a:p>
          <a:p>
            <a:r>
              <a:rPr lang="ru-RU" dirty="0" smtClean="0"/>
              <a:t> </a:t>
            </a:r>
            <a:r>
              <a:rPr lang="ru-RU" dirty="0" err="1" smtClean="0"/>
              <a:t>көрсеңіз.</a:t>
            </a:r>
            <a:r>
              <a:rPr lang="ru-RU" dirty="0"/>
              <a:t>  </a:t>
            </a:r>
          </a:p>
        </p:txBody>
      </p:sp>
      <p:sp>
        <p:nvSpPr>
          <p:cNvPr id="26630" name="AutoShape 7"/>
          <p:cNvSpPr>
            <a:spLocks noChangeArrowheads="1"/>
          </p:cNvSpPr>
          <p:nvPr/>
        </p:nvSpPr>
        <p:spPr bwMode="auto">
          <a:xfrm>
            <a:off x="5643563" y="2286000"/>
            <a:ext cx="3500437" cy="3673475"/>
          </a:xfrm>
          <a:prstGeom prst="verticalScroll">
            <a:avLst>
              <a:gd name="adj" fmla="val 12500"/>
            </a:avLst>
          </a:prstGeom>
          <a:gradFill rotWithShape="1">
            <a:gsLst>
              <a:gs pos="0">
                <a:srgbClr val="6699FF">
                  <a:alpha val="75998"/>
                </a:srgbClr>
              </a:gs>
              <a:gs pos="100000">
                <a:schemeClr val="bg1"/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kk-KZ" dirty="0"/>
              <a:t> </a:t>
            </a:r>
            <a:r>
              <a:rPr lang="kk-KZ" dirty="0" smtClean="0"/>
              <a:t>Шырағым, ержетерсің,</a:t>
            </a:r>
          </a:p>
          <a:p>
            <a:r>
              <a:rPr lang="kk-KZ" dirty="0" smtClean="0"/>
              <a:t>Ержетсең,сірә,</a:t>
            </a:r>
          </a:p>
          <a:p>
            <a:r>
              <a:rPr lang="kk-KZ" dirty="0" smtClean="0"/>
              <a:t>не етерсің,</a:t>
            </a:r>
          </a:p>
          <a:p>
            <a:r>
              <a:rPr lang="kk-KZ" dirty="0" smtClean="0"/>
              <a:t>Биікке шырқап кетерсің,</a:t>
            </a:r>
          </a:p>
          <a:p>
            <a:r>
              <a:rPr lang="kk-KZ" dirty="0" smtClean="0"/>
              <a:t>Шыңдасаң шыңға </a:t>
            </a:r>
          </a:p>
          <a:p>
            <a:r>
              <a:rPr lang="kk-KZ" dirty="0" smtClean="0"/>
              <a:t>жетерсің.</a:t>
            </a:r>
          </a:p>
          <a:p>
            <a:endParaRPr lang="kk-KZ" dirty="0"/>
          </a:p>
          <a:p>
            <a:endParaRPr lang="en-US" dirty="0"/>
          </a:p>
        </p:txBody>
      </p:sp>
      <p:sp>
        <p:nvSpPr>
          <p:cNvPr id="26631" name="WordArt 8"/>
          <p:cNvSpPr>
            <a:spLocks noChangeArrowheads="1" noChangeShapeType="1" noTextEdit="1"/>
          </p:cNvSpPr>
          <p:nvPr/>
        </p:nvSpPr>
        <p:spPr bwMode="auto">
          <a:xfrm>
            <a:off x="107504" y="2400299"/>
            <a:ext cx="2664296" cy="477839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100000"/>
              </a:avLst>
            </a:prstTxWarp>
            <a:scene3d>
              <a:camera prst="legacyPerspectiveFront">
                <a:rot lat="20519989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r>
              <a:rPr lang="ru-RU" sz="3600" kern="10" dirty="0" err="1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Times New Roman"/>
                <a:cs typeface="Times New Roman"/>
              </a:rPr>
              <a:t>Етістік</a:t>
            </a:r>
            <a:r>
              <a:rPr lang="ru-RU" sz="3600" kern="10" dirty="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Times New Roman"/>
                <a:cs typeface="Times New Roman"/>
              </a:rPr>
              <a:t> </a:t>
            </a:r>
            <a:r>
              <a:rPr lang="ru-RU" sz="3600" kern="10" dirty="0" err="1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Times New Roman"/>
                <a:cs typeface="Times New Roman"/>
              </a:rPr>
              <a:t>және</a:t>
            </a:r>
            <a:r>
              <a:rPr lang="ru-RU" sz="3600" kern="10" dirty="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Times New Roman"/>
                <a:cs typeface="Times New Roman"/>
              </a:rPr>
              <a:t> </a:t>
            </a:r>
            <a:r>
              <a:rPr lang="ru-RU" sz="3600" kern="10" dirty="0" err="1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Times New Roman"/>
                <a:cs typeface="Times New Roman"/>
              </a:rPr>
              <a:t>Мағжан</a:t>
            </a:r>
            <a:endParaRPr lang="ru-RU" sz="3600" kern="10" dirty="0">
              <a:ln w="9525">
                <a:round/>
                <a:headEnd/>
                <a:tailEnd/>
              </a:ln>
              <a:gradFill rotWithShape="1">
                <a:gsLst>
                  <a:gs pos="0">
                    <a:srgbClr val="FFE701"/>
                  </a:gs>
                  <a:gs pos="100000">
                    <a:srgbClr val="FE3E02"/>
                  </a:gs>
                </a:gsLst>
                <a:lin ang="5400000" scaled="1"/>
              </a:gradFill>
              <a:latin typeface="Times New Roman"/>
              <a:cs typeface="Times New Roman"/>
            </a:endParaRPr>
          </a:p>
        </p:txBody>
      </p:sp>
      <p:sp>
        <p:nvSpPr>
          <p:cNvPr id="26632" name="WordArt 9"/>
          <p:cNvSpPr>
            <a:spLocks noChangeArrowheads="1" noChangeShapeType="1" noTextEdit="1"/>
          </p:cNvSpPr>
          <p:nvPr/>
        </p:nvSpPr>
        <p:spPr bwMode="auto">
          <a:xfrm>
            <a:off x="3132138" y="2420938"/>
            <a:ext cx="2663825" cy="457200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32056"/>
              </a:avLst>
            </a:prstTxWarp>
          </a:bodyPr>
          <a:lstStyle/>
          <a:p>
            <a:r>
              <a:rPr lang="ru-RU" sz="3600" b="1" kern="10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6600CC"/>
                    </a:gs>
                    <a:gs pos="100000">
                      <a:srgbClr val="CC00CC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Етістік және Абай</a:t>
            </a:r>
          </a:p>
        </p:txBody>
      </p:sp>
      <p:sp>
        <p:nvSpPr>
          <p:cNvPr id="26633" name="WordArt 10" descr="Белый мрамор"/>
          <p:cNvSpPr>
            <a:spLocks noChangeArrowheads="1" noChangeShapeType="1" noTextEdit="1"/>
          </p:cNvSpPr>
          <p:nvPr/>
        </p:nvSpPr>
        <p:spPr bwMode="auto">
          <a:xfrm>
            <a:off x="6286500" y="2428875"/>
            <a:ext cx="2714625" cy="3016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legacyObliqueRight"/>
              <a:lightRig rig="legacyHarsh3" dir="t"/>
            </a:scene3d>
            <a:sp3d extrusionH="100000" prstMaterial="legacyMatte">
              <a:extrusionClr>
                <a:srgbClr val="663300"/>
              </a:extrusionClr>
            </a:sp3d>
          </a:bodyPr>
          <a:lstStyle/>
          <a:p>
            <a:r>
              <a:rPr lang="ru-RU" sz="3600" kern="10" dirty="0" err="1">
                <a:ln w="9525">
                  <a:round/>
                  <a:headEnd/>
                  <a:tailEnd/>
                </a:ln>
                <a:solidFill>
                  <a:srgbClr val="FF0000"/>
                </a:solidFill>
                <a:latin typeface="Arial"/>
                <a:cs typeface="Arial"/>
              </a:rPr>
              <a:t>Етістік</a:t>
            </a:r>
            <a:r>
              <a:rPr lang="ru-RU" sz="3600" kern="10" dirty="0">
                <a:ln w="9525">
                  <a:round/>
                  <a:headEnd/>
                  <a:tailEnd/>
                </a:ln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ru-RU" sz="3600" kern="10" dirty="0" err="1">
                <a:ln w="9525">
                  <a:round/>
                  <a:headEnd/>
                  <a:tailEnd/>
                </a:ln>
                <a:solidFill>
                  <a:srgbClr val="FF0000"/>
                </a:solidFill>
                <a:latin typeface="Arial"/>
                <a:cs typeface="Arial"/>
              </a:rPr>
              <a:t>және </a:t>
            </a:r>
            <a:r>
              <a:rPr lang="ru-RU" sz="3600" kern="10" dirty="0" err="1" smtClean="0">
                <a:ln w="9525">
                  <a:round/>
                  <a:headEnd/>
                  <a:tailEnd/>
                </a:ln>
                <a:solidFill>
                  <a:srgbClr val="FF0000"/>
                </a:solidFill>
                <a:latin typeface="Arial"/>
                <a:cs typeface="Arial"/>
              </a:rPr>
              <a:t>Дулат</a:t>
            </a:r>
            <a:endParaRPr lang="ru-RU" sz="3600" kern="10" dirty="0">
              <a:ln w="9525">
                <a:round/>
                <a:headEnd/>
                <a:tailEnd/>
              </a:ln>
              <a:solidFill>
                <a:srgbClr val="FF0000"/>
              </a:solidFill>
              <a:latin typeface="Arial"/>
              <a:cs typeface="Arial"/>
            </a:endParaRPr>
          </a:p>
        </p:txBody>
      </p:sp>
      <p:sp>
        <p:nvSpPr>
          <p:cNvPr id="26634" name="AutoShape 11"/>
          <p:cNvSpPr>
            <a:spLocks noChangeArrowheads="1"/>
          </p:cNvSpPr>
          <p:nvPr/>
        </p:nvSpPr>
        <p:spPr bwMode="auto">
          <a:xfrm>
            <a:off x="-270910" y="404664"/>
            <a:ext cx="9414910" cy="1150938"/>
          </a:xfrm>
          <a:prstGeom prst="ribbon">
            <a:avLst>
              <a:gd name="adj1" fmla="val 33333"/>
              <a:gd name="adj2" fmla="val 60006"/>
            </a:avLst>
          </a:prstGeom>
          <a:gradFill rotWithShape="1">
            <a:gsLst>
              <a:gs pos="0">
                <a:srgbClr val="FF3399">
                  <a:alpha val="75998"/>
                </a:srgbClr>
              </a:gs>
              <a:gs pos="100000">
                <a:srgbClr val="761847"/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kk-KZ" sz="3200" b="1" dirty="0" smtClean="0">
                <a:solidFill>
                  <a:srgbClr val="CC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</a:t>
            </a:r>
            <a:r>
              <a:rPr lang="kk-KZ" sz="3200" b="1" dirty="0">
                <a:solidFill>
                  <a:srgbClr val="CC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Етістік және </a:t>
            </a:r>
            <a:r>
              <a:rPr lang="kk-KZ" sz="3200" b="1" dirty="0" smtClean="0">
                <a:solidFill>
                  <a:srgbClr val="CC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әдебиет”</a:t>
            </a:r>
            <a:endParaRPr lang="ru-RU" sz="3200" b="1" dirty="0">
              <a:solidFill>
                <a:srgbClr val="CC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-270910" y="0"/>
            <a:ext cx="9414910" cy="76944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kk-KZ" sz="4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5 Тапсырма</a:t>
            </a:r>
            <a:endParaRPr lang="ru-RU" sz="4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smtClean="0"/>
          </a:p>
        </p:txBody>
      </p:sp>
      <p:pic>
        <p:nvPicPr>
          <p:cNvPr id="28675" name="Picture 2" descr="D:\Рамка\images (1)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1" y="0"/>
            <a:ext cx="9143999" cy="6858000"/>
          </a:xfr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</p:pic>
      <p:sp>
        <p:nvSpPr>
          <p:cNvPr id="2" name="Прямоугольник 1"/>
          <p:cNvSpPr/>
          <p:nvPr/>
        </p:nvSpPr>
        <p:spPr>
          <a:xfrm>
            <a:off x="1331640" y="692696"/>
            <a:ext cx="4442050" cy="92333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kk-KZ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6. Тапсырма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835696" y="2132856"/>
            <a:ext cx="619268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8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Мына сөздерге жұрнақ </a:t>
            </a:r>
          </a:p>
          <a:p>
            <a:pPr algn="l"/>
            <a:r>
              <a:rPr lang="kk-KZ" sz="28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жалғап  сөйлем құрастырыңдар</a:t>
            </a:r>
            <a:r>
              <a:rPr lang="kk-KZ" dirty="0" smtClean="0"/>
              <a:t>.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102271" y="3122412"/>
            <a:ext cx="6494065" cy="25853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kk-KZ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Жүгір, сөйле, оқы, ал, айт, жет, біл, көр, сыз,аш.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1840" name="Group 9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52630562"/>
              </p:ext>
            </p:extLst>
          </p:nvPr>
        </p:nvGraphicFramePr>
        <p:xfrm>
          <a:off x="22224" y="869513"/>
          <a:ext cx="9121775" cy="5952535"/>
        </p:xfrm>
        <a:graphic>
          <a:graphicData uri="http://schemas.openxmlformats.org/drawingml/2006/table">
            <a:tbl>
              <a:tblPr/>
              <a:tblGrid>
                <a:gridCol w="4786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54571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3640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61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32689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Рс</a:t>
                      </a:r>
                      <a:endParaRPr kumimoji="0" lang="kk-KZ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5" marB="4571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F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     Тапсырмалар</a:t>
                      </a:r>
                      <a:endParaRPr kumimoji="0" lang="kk-KZ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5" marB="4571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F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Дұрыс</a:t>
                      </a:r>
                      <a:endParaRPr kumimoji="0" lang="kk-KZ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5" marB="4571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F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Бұрыс</a:t>
                      </a:r>
                      <a:endParaRPr kumimoji="0" lang="kk-KZ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5" marB="4571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7839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1.</a:t>
                      </a:r>
                      <a:endParaRPr kumimoji="0" lang="kk-KZ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5" marB="4571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F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Етістіктер басқа сөз таптарынан сөз тудырушы жұрнақ арқылы жасалмайды. </a:t>
                      </a:r>
                      <a:endParaRPr kumimoji="0" lang="kk-KZ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5" marB="4571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k-KZ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5" marB="4571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F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k-KZ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5" marB="4571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67839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2. </a:t>
                      </a:r>
                      <a:endParaRPr kumimoji="0" lang="kk-KZ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5" marB="4571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F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Етістіктер тұлғасына қарай негізгі және туынды болып екіге бөлінеді.</a:t>
                      </a:r>
                      <a:endParaRPr kumimoji="0" lang="kk-KZ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5" marB="4571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F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k-KZ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5" marB="4571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k-KZ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5" marB="4571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7839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3.</a:t>
                      </a:r>
                      <a:endParaRPr kumimoji="0" lang="kk-KZ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5" marB="4571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F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Қимылдың, іс-әрекеттің болмауын, іске аспауын білдіретін етістікті болымды етістіктер дейді.</a:t>
                      </a:r>
                      <a:endParaRPr kumimoji="0" lang="kk-KZ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5" marB="4571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k-KZ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5" marB="4571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F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  </a:t>
                      </a:r>
                      <a:endParaRPr kumimoji="0" lang="kk-KZ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5" marB="4571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67789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4.</a:t>
                      </a:r>
                      <a:endParaRPr kumimoji="0" lang="kk-KZ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5" marB="4571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F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Ортақ етістің –ыс,-іс,-с жұрнақтары жоқ.</a:t>
                      </a:r>
                      <a:endParaRPr kumimoji="0" lang="kk-KZ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5" marB="4571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k-KZ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5" marB="4571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F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  </a:t>
                      </a:r>
                      <a:endParaRPr kumimoji="0" lang="kk-KZ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5" marB="4571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06857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5.</a:t>
                      </a:r>
                      <a:endParaRPr kumimoji="0" lang="kk-KZ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5" marB="4571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F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Мағынасы жағынан тура объектіні, табыс септіктегі сөзді қажет етіп тұратын етістіктерді  салт етістіктер дейді.</a:t>
                      </a:r>
                      <a:endParaRPr kumimoji="0" lang="kk-KZ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5" marB="4571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F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  </a:t>
                      </a:r>
                      <a:endParaRPr kumimoji="0" lang="kk-KZ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5" marB="4571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F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 </a:t>
                      </a:r>
                      <a:endParaRPr kumimoji="0" lang="kk-KZ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5" marB="4571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8744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6.</a:t>
                      </a:r>
                      <a:endParaRPr kumimoji="0" lang="kk-KZ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5" marB="4571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F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Етістер төрт түрге бөлінеді.</a:t>
                      </a:r>
                      <a:endParaRPr kumimoji="0" lang="kk-KZ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5" marB="4571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F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  </a:t>
                      </a:r>
                      <a:endParaRPr kumimoji="0" lang="kk-KZ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5" marB="4571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k-KZ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5" marB="4571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67839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7.</a:t>
                      </a:r>
                      <a:endParaRPr kumimoji="0" lang="kk-KZ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5" marB="4571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F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Есімшенің –мақ, -мек, -бақ, -бек, -пақ, -пек жұрнақтары етістіктің болымсыз тұлғасына жалғанбайды.</a:t>
                      </a:r>
                      <a:endParaRPr kumimoji="0" lang="kk-KZ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5" marB="4571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F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  </a:t>
                      </a:r>
                      <a:endParaRPr kumimoji="0" lang="kk-KZ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5" marB="4571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k-KZ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5" marB="4571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8744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8.</a:t>
                      </a:r>
                      <a:endParaRPr kumimoji="0" lang="kk-KZ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5" marB="4571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F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-ғалы, -гелі,-қалы, -келі тұлғалы көсемшелер жіктеледі. </a:t>
                      </a:r>
                      <a:endParaRPr kumimoji="0" lang="kk-KZ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5" marB="4571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k-KZ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5" marB="4571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F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   </a:t>
                      </a:r>
                      <a:endParaRPr kumimoji="0" lang="kk-KZ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5" marB="4571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67839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9.</a:t>
                      </a:r>
                      <a:endParaRPr kumimoji="0" lang="kk-KZ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5" marB="4571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F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Тұйық етістік тікелей септеле де, тәуелдене де алады, бірақ жіктелмейді.</a:t>
                      </a:r>
                      <a:endParaRPr kumimoji="0" lang="kk-KZ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5" marB="4571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F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  </a:t>
                      </a:r>
                      <a:endParaRPr kumimoji="0" lang="kk-KZ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5" marB="4571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k-KZ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5" marB="4571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567839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10.</a:t>
                      </a:r>
                      <a:endParaRPr kumimoji="0" lang="kk-KZ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5" marB="4571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F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Дауыссыз дыбыстарға біткен етістіктерге тұйық етістіктің –у жұрнағы дауысты болып жалғанады.</a:t>
                      </a:r>
                      <a:endParaRPr kumimoji="0" lang="kk-KZ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5" marB="4571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F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  </a:t>
                      </a:r>
                      <a:endParaRPr kumimoji="0" lang="kk-KZ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5" marB="4571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k-KZ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5" marB="4571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31826" name="WordArt 82"/>
          <p:cNvSpPr>
            <a:spLocks noChangeArrowheads="1" noChangeShapeType="1" noTextEdit="1"/>
          </p:cNvSpPr>
          <p:nvPr/>
        </p:nvSpPr>
        <p:spPr bwMode="auto">
          <a:xfrm>
            <a:off x="7235825" y="2016125"/>
            <a:ext cx="200025" cy="188913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ru-RU" sz="3600" kern="10"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+</a:t>
            </a:r>
          </a:p>
        </p:txBody>
      </p:sp>
      <p:sp>
        <p:nvSpPr>
          <p:cNvPr id="31829" name="Line 85"/>
          <p:cNvSpPr>
            <a:spLocks noChangeShapeType="1"/>
          </p:cNvSpPr>
          <p:nvPr/>
        </p:nvSpPr>
        <p:spPr bwMode="auto">
          <a:xfrm>
            <a:off x="8027988" y="1557338"/>
            <a:ext cx="2159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31830" name="Line 86"/>
          <p:cNvSpPr>
            <a:spLocks noChangeShapeType="1"/>
          </p:cNvSpPr>
          <p:nvPr/>
        </p:nvSpPr>
        <p:spPr bwMode="auto">
          <a:xfrm>
            <a:off x="8027988" y="2708275"/>
            <a:ext cx="2159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31831" name="Line 87"/>
          <p:cNvSpPr>
            <a:spLocks noChangeShapeType="1"/>
          </p:cNvSpPr>
          <p:nvPr/>
        </p:nvSpPr>
        <p:spPr bwMode="auto">
          <a:xfrm>
            <a:off x="8027988" y="3284538"/>
            <a:ext cx="2159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31832" name="Line 88"/>
          <p:cNvSpPr>
            <a:spLocks noChangeShapeType="1"/>
          </p:cNvSpPr>
          <p:nvPr/>
        </p:nvSpPr>
        <p:spPr bwMode="auto">
          <a:xfrm>
            <a:off x="8027988" y="3789363"/>
            <a:ext cx="2159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31833" name="WordArt 89"/>
          <p:cNvSpPr>
            <a:spLocks noChangeArrowheads="1" noChangeShapeType="1" noTextEdit="1"/>
          </p:cNvSpPr>
          <p:nvPr/>
        </p:nvSpPr>
        <p:spPr bwMode="auto">
          <a:xfrm>
            <a:off x="7215188" y="4429125"/>
            <a:ext cx="200025" cy="188913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ru-RU" sz="3600" kern="10"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+</a:t>
            </a:r>
          </a:p>
        </p:txBody>
      </p:sp>
      <p:sp>
        <p:nvSpPr>
          <p:cNvPr id="31834" name="WordArt 90"/>
          <p:cNvSpPr>
            <a:spLocks noChangeArrowheads="1" noChangeShapeType="1" noTextEdit="1"/>
          </p:cNvSpPr>
          <p:nvPr/>
        </p:nvSpPr>
        <p:spPr bwMode="auto">
          <a:xfrm>
            <a:off x="7215188" y="4857750"/>
            <a:ext cx="200025" cy="188913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ru-RU" sz="3600" kern="10"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+</a:t>
            </a:r>
          </a:p>
        </p:txBody>
      </p:sp>
      <p:sp>
        <p:nvSpPr>
          <p:cNvPr id="31835" name="Line 91"/>
          <p:cNvSpPr>
            <a:spLocks noChangeShapeType="1"/>
          </p:cNvSpPr>
          <p:nvPr/>
        </p:nvSpPr>
        <p:spPr bwMode="auto">
          <a:xfrm>
            <a:off x="8143875" y="5500688"/>
            <a:ext cx="2159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31837" name="WordArt 93"/>
          <p:cNvSpPr>
            <a:spLocks noChangeArrowheads="1" noChangeShapeType="1" noTextEdit="1"/>
          </p:cNvSpPr>
          <p:nvPr/>
        </p:nvSpPr>
        <p:spPr bwMode="auto">
          <a:xfrm>
            <a:off x="7143750" y="5786438"/>
            <a:ext cx="200025" cy="188912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ru-RU" sz="3600" kern="10"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+</a:t>
            </a:r>
          </a:p>
        </p:txBody>
      </p:sp>
      <p:sp>
        <p:nvSpPr>
          <p:cNvPr id="31839" name="WordArt 95"/>
          <p:cNvSpPr>
            <a:spLocks noChangeArrowheads="1" noChangeShapeType="1" noTextEdit="1"/>
          </p:cNvSpPr>
          <p:nvPr/>
        </p:nvSpPr>
        <p:spPr bwMode="auto">
          <a:xfrm>
            <a:off x="7143750" y="6357938"/>
            <a:ext cx="200025" cy="188912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ru-RU" sz="3600" kern="10"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+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1" y="188640"/>
            <a:ext cx="9143999" cy="707886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kk-KZ" sz="40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7.Тапсырма. Сематикалық   карта</a:t>
            </a:r>
            <a:endParaRPr lang="ru-RU" sz="40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18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18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318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318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318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2" dur="2000"/>
                                        <p:tgtEl>
                                          <p:spTgt spid="318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7" dur="2000"/>
                                        <p:tgtEl>
                                          <p:spTgt spid="318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2" dur="2000"/>
                                        <p:tgtEl>
                                          <p:spTgt spid="318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7" dur="2000"/>
                                        <p:tgtEl>
                                          <p:spTgt spid="318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2" dur="2000"/>
                                        <p:tgtEl>
                                          <p:spTgt spid="318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826" grpId="0" animBg="1"/>
      <p:bldP spid="31829" grpId="0" animBg="1"/>
      <p:bldP spid="31830" grpId="0" animBg="1"/>
      <p:bldP spid="31831" grpId="0" animBg="1"/>
      <p:bldP spid="31832" grpId="0" animBg="1"/>
      <p:bldP spid="31833" grpId="0" animBg="1"/>
      <p:bldP spid="31834" grpId="0" animBg="1"/>
      <p:bldP spid="31835" grpId="0" animBg="1"/>
      <p:bldP spid="31837" grpId="0" animBg="1"/>
      <p:bldP spid="3183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Раушан\Desktop\8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3500" y="1190625"/>
            <a:ext cx="3664489" cy="386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1" name="Picture 2" descr="D:\Анимация\206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-1393031" y="1535906"/>
            <a:ext cx="3429000" cy="642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2" name="Picture 2" descr="D:\Анимация\206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-1357313" y="5072063"/>
            <a:ext cx="3357563" cy="642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3" name="Picture 4" descr="office6"/>
          <p:cNvPicPr preferRelativeResize="0"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92497" y="-991393"/>
            <a:ext cx="8593506" cy="8073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4" name="WordArt 15"/>
          <p:cNvSpPr>
            <a:spLocks noChangeArrowheads="1" noChangeShapeType="1" noTextEdit="1"/>
          </p:cNvSpPr>
          <p:nvPr/>
        </p:nvSpPr>
        <p:spPr bwMode="auto">
          <a:xfrm>
            <a:off x="1042988" y="2205038"/>
            <a:ext cx="3384550" cy="133508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ru-RU" sz="3600" kern="1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Arial"/>
                <a:cs typeface="Arial"/>
              </a:rPr>
              <a:t>Етістік атаның</a:t>
            </a:r>
          </a:p>
          <a:p>
            <a:r>
              <a:rPr lang="ru-RU" sz="3600" kern="1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Arial"/>
                <a:cs typeface="Arial"/>
              </a:rPr>
              <a:t> жұмбақтары</a:t>
            </a:r>
          </a:p>
        </p:txBody>
      </p:sp>
      <p:pic>
        <p:nvPicPr>
          <p:cNvPr id="3" name="Picture 9" descr="ОРНАМЕНТ02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0"/>
            <a:ext cx="4535488" cy="360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9" descr="ОРНАМЕНТ02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8513" y="0"/>
            <a:ext cx="4535487" cy="360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9" descr="ОРНАМЕНТ02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8513" y="6497638"/>
            <a:ext cx="4535487" cy="36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9" descr="ОРНАМЕНТ02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13" y="6497638"/>
            <a:ext cx="4535487" cy="36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9" name="Picture 11" descr="F:\Қызыоордадан әкелген\картинки и шаблоны\Анимашки\Анимашки\star048.gif"/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4857750"/>
            <a:ext cx="952500" cy="95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80" name="Picture 11" descr="F:\Қызыоордадан әкелген\картинки и шаблоны\Анимашки\Анимашки\star048.gif"/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4938" y="714375"/>
            <a:ext cx="952500" cy="95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81" name="Picture 11" descr="F:\Қызыоордадан әкелген\картинки и шаблоны\Анимашки\Анимашки\star048.gif"/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2375" y="714375"/>
            <a:ext cx="952500" cy="95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36513" y="100806"/>
            <a:ext cx="9107487" cy="92333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kk-KZ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8. Тапсырма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8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10"/>
          <p:cNvSpPr txBox="1">
            <a:spLocks noChangeArrowheads="1"/>
          </p:cNvSpPr>
          <p:nvPr/>
        </p:nvSpPr>
        <p:spPr bwMode="auto">
          <a:xfrm>
            <a:off x="250825" y="260350"/>
            <a:ext cx="878567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kk-KZ" sz="2800" b="1" i="1" dirty="0">
                <a:solidFill>
                  <a:srgbClr val="0070C0"/>
                </a:solidFill>
                <a:latin typeface="Algerian" pitchFamily="82" charset="0"/>
              </a:rPr>
              <a:t>1. </a:t>
            </a:r>
            <a:r>
              <a:rPr lang="kk-KZ" sz="2800" i="1" dirty="0">
                <a:solidFill>
                  <a:srgbClr val="0070C0"/>
                </a:solidFill>
              </a:rPr>
              <a:t>Бір жұрнақ екі етіске ортақ. Олар қай етістер?</a:t>
            </a:r>
            <a:r>
              <a:rPr lang="kk-KZ" sz="2800" b="1" i="1" dirty="0">
                <a:solidFill>
                  <a:srgbClr val="0070C0"/>
                </a:solidFill>
                <a:latin typeface="Times New Roman" pitchFamily="18" charset="0"/>
              </a:rPr>
              <a:t> </a:t>
            </a:r>
            <a:endParaRPr lang="ru-RU" sz="2800" b="1" i="1" dirty="0">
              <a:solidFill>
                <a:srgbClr val="0070C0"/>
              </a:solidFill>
              <a:latin typeface="Times New Roman" pitchFamily="18" charset="0"/>
            </a:endParaRPr>
          </a:p>
        </p:txBody>
      </p:sp>
      <p:sp>
        <p:nvSpPr>
          <p:cNvPr id="33796" name="AutoShape 11"/>
          <p:cNvSpPr>
            <a:spLocks noChangeArrowheads="1"/>
          </p:cNvSpPr>
          <p:nvPr/>
        </p:nvSpPr>
        <p:spPr bwMode="auto">
          <a:xfrm>
            <a:off x="4356100" y="692150"/>
            <a:ext cx="4319588" cy="936625"/>
          </a:xfrm>
          <a:prstGeom prst="flowChartDecision">
            <a:avLst/>
          </a:prstGeom>
          <a:solidFill>
            <a:srgbClr val="F8A6E1"/>
          </a:solidFill>
          <a:ln w="57150" cap="rnd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/>
          <a:p>
            <a:pPr algn="l"/>
            <a:endParaRPr lang="kk-KZ"/>
          </a:p>
        </p:txBody>
      </p:sp>
      <p:sp>
        <p:nvSpPr>
          <p:cNvPr id="5" name="Text Box 12"/>
          <p:cNvSpPr txBox="1">
            <a:spLocks noChangeArrowheads="1"/>
          </p:cNvSpPr>
          <p:nvPr/>
        </p:nvSpPr>
        <p:spPr bwMode="auto">
          <a:xfrm>
            <a:off x="5508625" y="836613"/>
            <a:ext cx="2087563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  <a:defRPr/>
            </a:pPr>
            <a:r>
              <a:rPr lang="kk-KZ" i="1" dirty="0">
                <a:solidFill>
                  <a:schemeClr val="tx2">
                    <a:lumMod val="95000"/>
                    <a:lumOff val="5000"/>
                  </a:schemeClr>
                </a:solidFill>
              </a:rPr>
              <a:t>(</a:t>
            </a:r>
            <a:r>
              <a:rPr lang="kk-KZ" b="1" i="1" dirty="0">
                <a:solidFill>
                  <a:schemeClr val="tx2">
                    <a:lumMod val="95000"/>
                    <a:lumOff val="5000"/>
                  </a:schemeClr>
                </a:solidFill>
              </a:rPr>
              <a:t>Өздік, ырықсыз етістер</a:t>
            </a:r>
            <a:r>
              <a:rPr lang="kk-KZ" i="1" dirty="0">
                <a:solidFill>
                  <a:schemeClr val="tx2">
                    <a:lumMod val="95000"/>
                    <a:lumOff val="5000"/>
                  </a:schemeClr>
                </a:solidFill>
              </a:rPr>
              <a:t>)</a:t>
            </a:r>
            <a:endParaRPr lang="ru-RU" i="1" dirty="0">
              <a:solidFill>
                <a:schemeClr val="tx2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" name="Text Box 13"/>
          <p:cNvSpPr txBox="1">
            <a:spLocks noChangeArrowheads="1"/>
          </p:cNvSpPr>
          <p:nvPr/>
        </p:nvSpPr>
        <p:spPr bwMode="auto">
          <a:xfrm>
            <a:off x="323850" y="1557338"/>
            <a:ext cx="7993063" cy="47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kk-KZ" sz="2500" b="1" i="1">
                <a:solidFill>
                  <a:srgbClr val="0070C0"/>
                </a:solidFill>
                <a:latin typeface="Algerian" pitchFamily="82" charset="0"/>
              </a:rPr>
              <a:t>2. </a:t>
            </a:r>
            <a:r>
              <a:rPr lang="kk-KZ" b="1" i="1">
                <a:solidFill>
                  <a:srgbClr val="0070C0"/>
                </a:solidFill>
              </a:rPr>
              <a:t>Көп адамның қатысуымен істелетін іс қай етіске жатады?</a:t>
            </a:r>
            <a:endParaRPr lang="ru-RU" b="1" i="1">
              <a:solidFill>
                <a:srgbClr val="0070C0"/>
              </a:solidFill>
            </a:endParaRPr>
          </a:p>
        </p:txBody>
      </p:sp>
      <p:sp>
        <p:nvSpPr>
          <p:cNvPr id="33799" name="AutoShape 14"/>
          <p:cNvSpPr>
            <a:spLocks noChangeArrowheads="1"/>
          </p:cNvSpPr>
          <p:nvPr/>
        </p:nvSpPr>
        <p:spPr bwMode="auto">
          <a:xfrm>
            <a:off x="5148263" y="1916113"/>
            <a:ext cx="3527425" cy="720725"/>
          </a:xfrm>
          <a:prstGeom prst="flowChartDecision">
            <a:avLst/>
          </a:prstGeom>
          <a:solidFill>
            <a:srgbClr val="F8A6E1"/>
          </a:solidFill>
          <a:ln w="57150" cap="rnd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/>
          <a:p>
            <a:pPr algn="l"/>
            <a:endParaRPr lang="kk-KZ">
              <a:solidFill>
                <a:srgbClr val="0070C0"/>
              </a:solidFill>
            </a:endParaRPr>
          </a:p>
        </p:txBody>
      </p:sp>
      <p:sp>
        <p:nvSpPr>
          <p:cNvPr id="8" name="Text Box 15"/>
          <p:cNvSpPr txBox="1">
            <a:spLocks noChangeArrowheads="1"/>
          </p:cNvSpPr>
          <p:nvPr/>
        </p:nvSpPr>
        <p:spPr bwMode="auto">
          <a:xfrm>
            <a:off x="6072188" y="2000250"/>
            <a:ext cx="1512887" cy="477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kk-KZ">
                <a:solidFill>
                  <a:srgbClr val="0070C0"/>
                </a:solidFill>
              </a:rPr>
              <a:t>(</a:t>
            </a:r>
            <a:r>
              <a:rPr lang="kk-KZ" b="1" i="1">
                <a:solidFill>
                  <a:srgbClr val="0070C0"/>
                </a:solidFill>
              </a:rPr>
              <a:t>Ортақ </a:t>
            </a:r>
            <a:r>
              <a:rPr lang="kk-KZ" b="1">
                <a:solidFill>
                  <a:srgbClr val="0070C0"/>
                </a:solidFill>
              </a:rPr>
              <a:t>)</a:t>
            </a:r>
            <a:endParaRPr lang="ru-RU" sz="2500" b="1" i="1">
              <a:solidFill>
                <a:srgbClr val="0070C0"/>
              </a:solidFill>
              <a:latin typeface="Algerian" pitchFamily="82" charset="0"/>
            </a:endParaRPr>
          </a:p>
        </p:txBody>
      </p:sp>
      <p:sp>
        <p:nvSpPr>
          <p:cNvPr id="9" name="Text Box 16"/>
          <p:cNvSpPr txBox="1">
            <a:spLocks noChangeArrowheads="1"/>
          </p:cNvSpPr>
          <p:nvPr/>
        </p:nvSpPr>
        <p:spPr bwMode="auto">
          <a:xfrm>
            <a:off x="323850" y="2565400"/>
            <a:ext cx="8208963" cy="862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kk-KZ" sz="2500" b="1" i="1">
                <a:solidFill>
                  <a:srgbClr val="FF0000"/>
                </a:solidFill>
                <a:latin typeface="Algerian" pitchFamily="82" charset="0"/>
              </a:rPr>
              <a:t>3. </a:t>
            </a:r>
            <a:r>
              <a:rPr lang="kk-KZ" b="1" i="1">
                <a:solidFill>
                  <a:srgbClr val="0070C0"/>
                </a:solidFill>
              </a:rPr>
              <a:t>Жеке алғанда – есім сөздер, етістік құрамында келгенде –жұрнақтар. Олар қайсылар?</a:t>
            </a:r>
            <a:endParaRPr lang="ru-RU" sz="2500" b="1" i="1">
              <a:solidFill>
                <a:srgbClr val="0070C0"/>
              </a:solidFill>
              <a:latin typeface="Algerian" pitchFamily="82" charset="0"/>
            </a:endParaRPr>
          </a:p>
        </p:txBody>
      </p:sp>
      <p:sp>
        <p:nvSpPr>
          <p:cNvPr id="33802" name="AutoShape 17"/>
          <p:cNvSpPr>
            <a:spLocks noChangeArrowheads="1"/>
          </p:cNvSpPr>
          <p:nvPr/>
        </p:nvSpPr>
        <p:spPr bwMode="auto">
          <a:xfrm>
            <a:off x="3348038" y="2924175"/>
            <a:ext cx="5400675" cy="1009650"/>
          </a:xfrm>
          <a:prstGeom prst="flowChartDecision">
            <a:avLst/>
          </a:prstGeom>
          <a:solidFill>
            <a:srgbClr val="F8A6E1"/>
          </a:solidFill>
          <a:ln w="57150" cap="rnd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/>
          <a:p>
            <a:pPr algn="l"/>
            <a:endParaRPr lang="kk-KZ"/>
          </a:p>
        </p:txBody>
      </p:sp>
      <p:sp>
        <p:nvSpPr>
          <p:cNvPr id="11" name="Text Box 18"/>
          <p:cNvSpPr txBox="1">
            <a:spLocks noChangeArrowheads="1"/>
          </p:cNvSpPr>
          <p:nvPr/>
        </p:nvSpPr>
        <p:spPr bwMode="auto">
          <a:xfrm>
            <a:off x="4211638" y="3213100"/>
            <a:ext cx="40322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kk-KZ">
                <a:solidFill>
                  <a:srgbClr val="FF3399"/>
                </a:solidFill>
              </a:rPr>
              <a:t>(</a:t>
            </a:r>
            <a:r>
              <a:rPr lang="kk-KZ" b="1" i="1">
                <a:solidFill>
                  <a:srgbClr val="FF3399"/>
                </a:solidFill>
              </a:rPr>
              <a:t>Ыс, іс, қыз, ық, ар, ер, қан, ін, у</a:t>
            </a:r>
            <a:r>
              <a:rPr lang="kk-KZ" b="1">
                <a:solidFill>
                  <a:srgbClr val="FF3399"/>
                </a:solidFill>
              </a:rPr>
              <a:t>)</a:t>
            </a:r>
            <a:endParaRPr lang="ru-RU" b="1">
              <a:solidFill>
                <a:srgbClr val="FF3399"/>
              </a:solidFill>
            </a:endParaRPr>
          </a:p>
        </p:txBody>
      </p:sp>
      <p:sp>
        <p:nvSpPr>
          <p:cNvPr id="12" name="Text Box 19"/>
          <p:cNvSpPr txBox="1">
            <a:spLocks noChangeArrowheads="1"/>
          </p:cNvSpPr>
          <p:nvPr/>
        </p:nvSpPr>
        <p:spPr bwMode="auto">
          <a:xfrm>
            <a:off x="323850" y="4005263"/>
            <a:ext cx="5111750" cy="747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kk-KZ" sz="2500" b="1" i="1">
                <a:solidFill>
                  <a:srgbClr val="FF0000"/>
                </a:solidFill>
                <a:latin typeface="Algerian" pitchFamily="82" charset="0"/>
              </a:rPr>
              <a:t>4. </a:t>
            </a:r>
            <a:r>
              <a:rPr lang="kk-KZ" b="1" i="1"/>
              <a:t>Оң оқыса да, солға қарай оқыса да етістік.          Ол қай сөздер?</a:t>
            </a:r>
            <a:r>
              <a:rPr lang="kk-KZ"/>
              <a:t> </a:t>
            </a:r>
            <a:endParaRPr lang="ru-RU"/>
          </a:p>
        </p:txBody>
      </p:sp>
      <p:sp>
        <p:nvSpPr>
          <p:cNvPr id="33805" name="AutoShape 20"/>
          <p:cNvSpPr>
            <a:spLocks noChangeArrowheads="1"/>
          </p:cNvSpPr>
          <p:nvPr/>
        </p:nvSpPr>
        <p:spPr bwMode="auto">
          <a:xfrm>
            <a:off x="5148263" y="3933825"/>
            <a:ext cx="3995737" cy="863600"/>
          </a:xfrm>
          <a:prstGeom prst="flowChartDecision">
            <a:avLst/>
          </a:prstGeom>
          <a:solidFill>
            <a:srgbClr val="F8A6E1"/>
          </a:solidFill>
          <a:ln w="57150" cap="rnd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/>
          <a:p>
            <a:pPr algn="l"/>
            <a:endParaRPr lang="kk-KZ"/>
          </a:p>
        </p:txBody>
      </p:sp>
      <p:sp>
        <p:nvSpPr>
          <p:cNvPr id="14" name="Text Box 22"/>
          <p:cNvSpPr txBox="1">
            <a:spLocks noChangeArrowheads="1"/>
          </p:cNvSpPr>
          <p:nvPr/>
        </p:nvSpPr>
        <p:spPr bwMode="auto">
          <a:xfrm>
            <a:off x="5651500" y="4221163"/>
            <a:ext cx="2808288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kk-KZ" dirty="0"/>
              <a:t>  (</a:t>
            </a:r>
            <a:r>
              <a:rPr lang="kk-KZ" b="1" i="1" dirty="0"/>
              <a:t>Шаш, қақ, </a:t>
            </a:r>
            <a:r>
              <a:rPr lang="kk-KZ" b="1" i="1" dirty="0" smtClean="0"/>
              <a:t> </a:t>
            </a:r>
            <a:r>
              <a:rPr lang="kk-KZ" b="1" i="1" dirty="0"/>
              <a:t>т.б.</a:t>
            </a:r>
            <a:r>
              <a:rPr lang="kk-KZ" i="1" dirty="0"/>
              <a:t>)</a:t>
            </a:r>
            <a:endParaRPr lang="ru-RU" i="1" dirty="0"/>
          </a:p>
        </p:txBody>
      </p:sp>
      <p:sp>
        <p:nvSpPr>
          <p:cNvPr id="15" name="Text Box 23"/>
          <p:cNvSpPr txBox="1">
            <a:spLocks noChangeArrowheads="1"/>
          </p:cNvSpPr>
          <p:nvPr/>
        </p:nvSpPr>
        <p:spPr bwMode="auto">
          <a:xfrm>
            <a:off x="250825" y="4797425"/>
            <a:ext cx="3960813" cy="747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kk-KZ" sz="2500" b="1" i="1">
                <a:solidFill>
                  <a:srgbClr val="990000"/>
                </a:solidFill>
                <a:latin typeface="Algerian" pitchFamily="82" charset="0"/>
              </a:rPr>
              <a:t>5. </a:t>
            </a:r>
            <a:r>
              <a:rPr lang="kk-KZ" b="1" i="1">
                <a:solidFill>
                  <a:srgbClr val="990000"/>
                </a:solidFill>
              </a:rPr>
              <a:t>Құс аттарымен тұлғалас етістіктерді білесіңдер ме?</a:t>
            </a:r>
            <a:r>
              <a:rPr lang="kk-KZ">
                <a:solidFill>
                  <a:srgbClr val="990000"/>
                </a:solidFill>
              </a:rPr>
              <a:t> </a:t>
            </a:r>
          </a:p>
        </p:txBody>
      </p:sp>
      <p:sp>
        <p:nvSpPr>
          <p:cNvPr id="33808" name="AutoShape 24"/>
          <p:cNvSpPr>
            <a:spLocks noChangeArrowheads="1"/>
          </p:cNvSpPr>
          <p:nvPr/>
        </p:nvSpPr>
        <p:spPr bwMode="auto">
          <a:xfrm>
            <a:off x="4356100" y="4941888"/>
            <a:ext cx="4319588" cy="1079500"/>
          </a:xfrm>
          <a:prstGeom prst="flowChartDecision">
            <a:avLst/>
          </a:prstGeom>
          <a:solidFill>
            <a:srgbClr val="F8A6E1"/>
          </a:solidFill>
          <a:ln w="57150" cap="rnd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/>
          <a:p>
            <a:pPr algn="l"/>
            <a:endParaRPr lang="kk-KZ"/>
          </a:p>
        </p:txBody>
      </p:sp>
      <p:sp>
        <p:nvSpPr>
          <p:cNvPr id="17" name="Text Box 26"/>
          <p:cNvSpPr txBox="1">
            <a:spLocks noChangeArrowheads="1"/>
          </p:cNvSpPr>
          <p:nvPr/>
        </p:nvSpPr>
        <p:spPr bwMode="auto">
          <a:xfrm>
            <a:off x="5214938" y="5357813"/>
            <a:ext cx="2665412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kk-KZ" sz="2000"/>
              <a:t>(</a:t>
            </a:r>
            <a:r>
              <a:rPr lang="kk-KZ" sz="2000" b="1" i="1"/>
              <a:t>Қаз, тырна)</a:t>
            </a:r>
            <a:endParaRPr lang="ru-RU" sz="2000" b="1" i="1"/>
          </a:p>
        </p:txBody>
      </p:sp>
      <p:pic>
        <p:nvPicPr>
          <p:cNvPr id="33810" name="Picture 11" descr="F:\Қызыоордадан әкелген\картинки и шаблоны\Анимашки\Анимашки\star048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88" y="5715000"/>
            <a:ext cx="952500" cy="95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811" name="Picture 11" descr="F:\Қызыоордадан әкелген\картинки и шаблоны\Анимашки\Анимашки\star048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3188" y="5786438"/>
            <a:ext cx="952500" cy="95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812" name="Picture 11" descr="F:\Қызыоордадан әкелген\картинки и шаблоны\Анимашки\Анимашки\star048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3188" y="500063"/>
            <a:ext cx="952500" cy="95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813" name="Picture 11" descr="F:\Қызыоордадан әкелген\картинки и шаблоны\Анимашки\Анимашки\star048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7625" y="1928813"/>
            <a:ext cx="952500" cy="95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814" name="Picture 11" descr="F:\Қызыоордадан әкелген\картинки и шаблоны\Анимашки\Анимашки\star048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1500" y="0"/>
            <a:ext cx="952500" cy="95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2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3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7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8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2" dur="80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3" dur="80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4" dur="80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67" dur="80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68" dur="80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9" dur="80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 nodeType="clickPar">
                      <p:stCondLst>
                        <p:cond delay="indefinite"/>
                      </p:stCondLst>
                      <p:childTnLst>
                        <p:par>
                          <p:cTn id="7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2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8" grpId="0"/>
      <p:bldP spid="9" grpId="0"/>
      <p:bldP spid="11" grpId="0"/>
      <p:bldP spid="12" grpId="0"/>
      <p:bldP spid="14" grpId="0"/>
      <p:bldP spid="15" grpId="0"/>
      <p:bldP spid="1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-61192" y="1556792"/>
            <a:ext cx="853990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kk-KZ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9. Оқушыларды бағалау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95536" y="2967335"/>
            <a:ext cx="8208912" cy="25853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kk-KZ" sz="54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10. Кері байланыс.</a:t>
            </a:r>
          </a:p>
          <a:p>
            <a:pPr algn="ctr"/>
            <a:r>
              <a:rPr lang="kk-KZ" sz="54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«Бес саусақ» әдісі </a:t>
            </a:r>
          </a:p>
          <a:p>
            <a:pPr algn="ctr"/>
            <a:r>
              <a:rPr lang="kk-KZ" sz="54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бойынша</a:t>
            </a:r>
            <a:endParaRPr lang="ru-RU" sz="54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993598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pic>
        <p:nvPicPr>
          <p:cNvPr id="34819" name="Picture 4" descr="Рисунок1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21775" cy="6858000"/>
          </a:xfrm>
          <a:noFill/>
        </p:spPr>
      </p:pic>
      <p:sp>
        <p:nvSpPr>
          <p:cNvPr id="34820" name="WordArt 4"/>
          <p:cNvSpPr>
            <a:spLocks noChangeArrowheads="1" noChangeShapeType="1" noTextEdit="1"/>
          </p:cNvSpPr>
          <p:nvPr/>
        </p:nvSpPr>
        <p:spPr bwMode="auto">
          <a:xfrm>
            <a:off x="2071688" y="1214438"/>
            <a:ext cx="5472112" cy="7207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ru-RU" kern="10" dirty="0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/>
                <a:cs typeface="Times New Roman"/>
              </a:rPr>
              <a:t>11.Үйге </a:t>
            </a:r>
            <a:r>
              <a:rPr lang="ru-RU" kern="10" dirty="0" err="1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/>
                <a:cs typeface="Times New Roman"/>
              </a:rPr>
              <a:t>тапсырма</a:t>
            </a:r>
            <a:r>
              <a:rPr lang="ru-RU" kern="10" dirty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/>
                <a:cs typeface="Times New Roman"/>
              </a:rPr>
              <a:t>.</a:t>
            </a:r>
          </a:p>
        </p:txBody>
      </p:sp>
      <p:sp>
        <p:nvSpPr>
          <p:cNvPr id="34821" name="Rectangle 3"/>
          <p:cNvSpPr txBox="1">
            <a:spLocks noChangeArrowheads="1"/>
          </p:cNvSpPr>
          <p:nvPr/>
        </p:nvSpPr>
        <p:spPr bwMode="auto">
          <a:xfrm>
            <a:off x="1547664" y="1989138"/>
            <a:ext cx="6192687" cy="179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>
              <a:spcBef>
                <a:spcPct val="20000"/>
              </a:spcBef>
              <a:buClr>
                <a:schemeClr val="accent1"/>
              </a:buClr>
              <a:buSzPct val="70000"/>
            </a:pPr>
            <a:r>
              <a:rPr lang="kk-KZ" sz="3200" b="1" i="1" dirty="0">
                <a:solidFill>
                  <a:schemeClr val="tx2"/>
                </a:solidFill>
                <a:latin typeface="Times New Roman" pitchFamily="18" charset="0"/>
              </a:rPr>
              <a:t>    </a:t>
            </a:r>
            <a:r>
              <a:rPr lang="kk-KZ" sz="3200" b="1" i="1" dirty="0" smtClean="0">
                <a:solidFill>
                  <a:srgbClr val="9900CC"/>
                </a:solidFill>
                <a:latin typeface="Times New Roman" pitchFamily="18" charset="0"/>
              </a:rPr>
              <a:t>Етістіктерді қатыстырып</a:t>
            </a:r>
            <a:r>
              <a:rPr lang="kk-KZ" sz="3200" b="1" i="1" dirty="0">
                <a:solidFill>
                  <a:srgbClr val="9900CC"/>
                </a:solidFill>
                <a:latin typeface="Times New Roman" pitchFamily="18" charset="0"/>
              </a:rPr>
              <a:t>,</a:t>
            </a:r>
          </a:p>
          <a:p>
            <a:pPr algn="l" eaLnBrk="1" hangingPunct="1">
              <a:spcBef>
                <a:spcPct val="20000"/>
              </a:spcBef>
              <a:buClr>
                <a:schemeClr val="accent1"/>
              </a:buClr>
              <a:buSzPct val="70000"/>
            </a:pPr>
            <a:r>
              <a:rPr lang="kk-KZ" sz="3200" b="1" i="1" dirty="0">
                <a:solidFill>
                  <a:srgbClr val="9900CC"/>
                </a:solidFill>
                <a:latin typeface="Times New Roman" pitchFamily="18" charset="0"/>
              </a:rPr>
              <a:t>өзің туралы </a:t>
            </a:r>
            <a:r>
              <a:rPr lang="kk-KZ" sz="3200" b="1" i="1" dirty="0" smtClean="0">
                <a:solidFill>
                  <a:srgbClr val="9900CC"/>
                </a:solidFill>
                <a:latin typeface="Times New Roman" pitchFamily="18" charset="0"/>
              </a:rPr>
              <a:t>жаз (эссе жазу).</a:t>
            </a:r>
            <a:endParaRPr lang="ru-RU" sz="3200" b="1" i="1" dirty="0">
              <a:solidFill>
                <a:srgbClr val="9900CC"/>
              </a:solidFill>
              <a:latin typeface="Times New Roman" pitchFamily="18" charset="0"/>
            </a:endParaRPr>
          </a:p>
        </p:txBody>
      </p:sp>
      <p:pic>
        <p:nvPicPr>
          <p:cNvPr id="34822" name="Picture 11" descr="F:\Қызыоордадан әкелген\картинки и шаблоны\Анимашки\Анимашки\star048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9313" y="2786063"/>
            <a:ext cx="952500" cy="95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3" name="Picture 11" descr="F:\Қызыоордадан әкелген\картинки и шаблоны\Анимашки\Анимашки\star048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4625" y="3714750"/>
            <a:ext cx="952500" cy="95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C99FF">
            <a:alpha val="75999"/>
          </a:srgbClr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C99FF">
            <a:alpha val="75999"/>
          </a:srgbClr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Капсулы">
  <a:themeElements>
    <a:clrScheme name="Капсулы 1">
      <a:dk1>
        <a:srgbClr val="003366"/>
      </a:dk1>
      <a:lt1>
        <a:srgbClr val="FFFFFF"/>
      </a:lt1>
      <a:dk2>
        <a:srgbClr val="006666"/>
      </a:dk2>
      <a:lt2>
        <a:srgbClr val="666699"/>
      </a:lt2>
      <a:accent1>
        <a:srgbClr val="33CCCC"/>
      </a:accent1>
      <a:accent2>
        <a:srgbClr val="99CC99"/>
      </a:accent2>
      <a:accent3>
        <a:srgbClr val="FFFFFF"/>
      </a:accent3>
      <a:accent4>
        <a:srgbClr val="002A56"/>
      </a:accent4>
      <a:accent5>
        <a:srgbClr val="ADE2E2"/>
      </a:accent5>
      <a:accent6>
        <a:srgbClr val="8AB98A"/>
      </a:accent6>
      <a:hlink>
        <a:srgbClr val="003366"/>
      </a:hlink>
      <a:folHlink>
        <a:srgbClr val="CC99FF"/>
      </a:folHlink>
    </a:clrScheme>
    <a:fontScheme name="Капсулы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C99FF">
            <a:alpha val="75999"/>
          </a:srgbClr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C99FF">
            <a:alpha val="75999"/>
          </a:srgbClr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Капсулы 1">
        <a:dk1>
          <a:srgbClr val="003366"/>
        </a:dk1>
        <a:lt1>
          <a:srgbClr val="FFFFFF"/>
        </a:lt1>
        <a:dk2>
          <a:srgbClr val="006666"/>
        </a:dk2>
        <a:lt2>
          <a:srgbClr val="666699"/>
        </a:lt2>
        <a:accent1>
          <a:srgbClr val="33CCCC"/>
        </a:accent1>
        <a:accent2>
          <a:srgbClr val="99CC99"/>
        </a:accent2>
        <a:accent3>
          <a:srgbClr val="FFFFFF"/>
        </a:accent3>
        <a:accent4>
          <a:srgbClr val="002A56"/>
        </a:accent4>
        <a:accent5>
          <a:srgbClr val="ADE2E2"/>
        </a:accent5>
        <a:accent6>
          <a:srgbClr val="8AB98A"/>
        </a:accent6>
        <a:hlink>
          <a:srgbClr val="003366"/>
        </a:hlink>
        <a:folHlink>
          <a:srgbClr val="CC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апсулы 2">
        <a:dk1>
          <a:srgbClr val="000000"/>
        </a:dk1>
        <a:lt1>
          <a:srgbClr val="FFFFFF"/>
        </a:lt1>
        <a:dk2>
          <a:srgbClr val="000000"/>
        </a:dk2>
        <a:lt2>
          <a:srgbClr val="808000"/>
        </a:lt2>
        <a:accent1>
          <a:srgbClr val="FFCC99"/>
        </a:accent1>
        <a:accent2>
          <a:srgbClr val="99CC00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8AB900"/>
        </a:accent6>
        <a:hlink>
          <a:srgbClr val="336600"/>
        </a:hlink>
        <a:folHlink>
          <a:srgbClr val="FF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апсулы 3">
        <a:dk1>
          <a:srgbClr val="006699"/>
        </a:dk1>
        <a:lt1>
          <a:srgbClr val="FFFFFF"/>
        </a:lt1>
        <a:dk2>
          <a:srgbClr val="6699FF"/>
        </a:dk2>
        <a:lt2>
          <a:srgbClr val="FFFFFF"/>
        </a:lt2>
        <a:accent1>
          <a:srgbClr val="33CCCC"/>
        </a:accent1>
        <a:accent2>
          <a:srgbClr val="006699"/>
        </a:accent2>
        <a:accent3>
          <a:srgbClr val="B8CAFF"/>
        </a:accent3>
        <a:accent4>
          <a:srgbClr val="DADADA"/>
        </a:accent4>
        <a:accent5>
          <a:srgbClr val="ADE2E2"/>
        </a:accent5>
        <a:accent6>
          <a:srgbClr val="005C8A"/>
        </a:accent6>
        <a:hlink>
          <a:srgbClr val="99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апсулы 4">
        <a:dk1>
          <a:srgbClr val="000000"/>
        </a:dk1>
        <a:lt1>
          <a:srgbClr val="FFFFFF"/>
        </a:lt1>
        <a:dk2>
          <a:srgbClr val="9900CC"/>
        </a:dk2>
        <a:lt2>
          <a:srgbClr val="006600"/>
        </a:lt2>
        <a:accent1>
          <a:srgbClr val="33CC33"/>
        </a:accent1>
        <a:accent2>
          <a:srgbClr val="FFCC66"/>
        </a:accent2>
        <a:accent3>
          <a:srgbClr val="FFFFFF"/>
        </a:accent3>
        <a:accent4>
          <a:srgbClr val="000000"/>
        </a:accent4>
        <a:accent5>
          <a:srgbClr val="ADE2AD"/>
        </a:accent5>
        <a:accent6>
          <a:srgbClr val="E7B95C"/>
        </a:accent6>
        <a:hlink>
          <a:srgbClr val="0033CC"/>
        </a:hlink>
        <a:folHlink>
          <a:srgbClr val="CC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апсулы 5">
        <a:dk1>
          <a:srgbClr val="000066"/>
        </a:dk1>
        <a:lt1>
          <a:srgbClr val="FFFFFF"/>
        </a:lt1>
        <a:dk2>
          <a:srgbClr val="336699"/>
        </a:dk2>
        <a:lt2>
          <a:srgbClr val="FFFFEB"/>
        </a:lt2>
        <a:accent1>
          <a:srgbClr val="99CCFF"/>
        </a:accent1>
        <a:accent2>
          <a:srgbClr val="9999FF"/>
        </a:accent2>
        <a:accent3>
          <a:srgbClr val="ADB8CA"/>
        </a:accent3>
        <a:accent4>
          <a:srgbClr val="DADADA"/>
        </a:accent4>
        <a:accent5>
          <a:srgbClr val="CAE2FF"/>
        </a:accent5>
        <a:accent6>
          <a:srgbClr val="8A8AE7"/>
        </a:accent6>
        <a:hlink>
          <a:srgbClr val="CCCCFF"/>
        </a:hlink>
        <a:folHlink>
          <a:srgbClr val="C68D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апсулы 6">
        <a:dk1>
          <a:srgbClr val="808000"/>
        </a:dk1>
        <a:lt1>
          <a:srgbClr val="FFFFFF"/>
        </a:lt1>
        <a:dk2>
          <a:srgbClr val="006666"/>
        </a:dk2>
        <a:lt2>
          <a:srgbClr val="FFFFFF"/>
        </a:lt2>
        <a:accent1>
          <a:srgbClr val="FFCC66"/>
        </a:accent1>
        <a:accent2>
          <a:srgbClr val="00ACA8"/>
        </a:accent2>
        <a:accent3>
          <a:srgbClr val="AAB8B8"/>
        </a:accent3>
        <a:accent4>
          <a:srgbClr val="DADADA"/>
        </a:accent4>
        <a:accent5>
          <a:srgbClr val="FFE2B8"/>
        </a:accent5>
        <a:accent6>
          <a:srgbClr val="009B98"/>
        </a:accent6>
        <a:hlink>
          <a:srgbClr val="CCCC00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апсулы 7">
        <a:dk1>
          <a:srgbClr val="FFFFCC"/>
        </a:dk1>
        <a:lt1>
          <a:srgbClr val="FFFFFF"/>
        </a:lt1>
        <a:dk2>
          <a:srgbClr val="660033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B8AAAD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FFCC00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апсулы 8">
        <a:dk1>
          <a:srgbClr val="FF0000"/>
        </a:dk1>
        <a:lt1>
          <a:srgbClr val="FFFFFF"/>
        </a:lt1>
        <a:dk2>
          <a:srgbClr val="000000"/>
        </a:dk2>
        <a:lt2>
          <a:srgbClr val="FFFFFF"/>
        </a:lt2>
        <a:accent1>
          <a:srgbClr val="FFCC00"/>
        </a:accent1>
        <a:accent2>
          <a:srgbClr val="CC3300"/>
        </a:accent2>
        <a:accent3>
          <a:srgbClr val="AA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FF6600"/>
        </a:hlink>
        <a:folHlink>
          <a:srgbClr val="FF7C8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Изящная">
    <a:dk1>
      <a:sysClr val="windowText" lastClr="000000"/>
    </a:dk1>
    <a:lt1>
      <a:sysClr val="window" lastClr="FFFFFF"/>
    </a:lt1>
    <a:dk2>
      <a:srgbClr val="B13F9A"/>
    </a:dk2>
    <a:lt2>
      <a:srgbClr val="F4E7ED"/>
    </a:lt2>
    <a:accent1>
      <a:srgbClr val="B83D68"/>
    </a:accent1>
    <a:accent2>
      <a:srgbClr val="AC66BB"/>
    </a:accent2>
    <a:accent3>
      <a:srgbClr val="DE6C36"/>
    </a:accent3>
    <a:accent4>
      <a:srgbClr val="F9B639"/>
    </a:accent4>
    <a:accent5>
      <a:srgbClr val="CF6DA4"/>
    </a:accent5>
    <a:accent6>
      <a:srgbClr val="FA8D3D"/>
    </a:accent6>
    <a:hlink>
      <a:srgbClr val="FFDE66"/>
    </a:hlink>
    <a:folHlink>
      <a:srgbClr val="D490C5"/>
    </a:folHlink>
  </a:clrScheme>
</a:themeOverride>
</file>

<file path=ppt/theme/themeOverride2.xml><?xml version="1.0" encoding="utf-8"?>
<a:themeOverride xmlns:a="http://schemas.openxmlformats.org/drawingml/2006/main">
  <a:clrScheme name="Трек">
    <a:dk1>
      <a:sysClr val="windowText" lastClr="000000"/>
    </a:dk1>
    <a:lt1>
      <a:sysClr val="window" lastClr="FFFFFF"/>
    </a:lt1>
    <a:dk2>
      <a:srgbClr val="4E3B30"/>
    </a:dk2>
    <a:lt2>
      <a:srgbClr val="FBEEC9"/>
    </a:lt2>
    <a:accent1>
      <a:srgbClr val="F0A22E"/>
    </a:accent1>
    <a:accent2>
      <a:srgbClr val="A5644E"/>
    </a:accent2>
    <a:accent3>
      <a:srgbClr val="B58B80"/>
    </a:accent3>
    <a:accent4>
      <a:srgbClr val="C3986D"/>
    </a:accent4>
    <a:accent5>
      <a:srgbClr val="A19574"/>
    </a:accent5>
    <a:accent6>
      <a:srgbClr val="C17529"/>
    </a:accent6>
    <a:hlink>
      <a:srgbClr val="AD1F1F"/>
    </a:hlink>
    <a:folHlink>
      <a:srgbClr val="FFC42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746</TotalTime>
  <Words>592</Words>
  <Application>Microsoft Office PowerPoint</Application>
  <PresentationFormat>Экран (4:3)</PresentationFormat>
  <Paragraphs>157</Paragraphs>
  <Slides>15</Slides>
  <Notes>11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4</vt:i4>
      </vt:variant>
      <vt:variant>
        <vt:lpstr>Заголовки слайдов</vt:lpstr>
      </vt:variant>
      <vt:variant>
        <vt:i4>15</vt:i4>
      </vt:variant>
    </vt:vector>
  </HeadingPairs>
  <TitlesOfParts>
    <vt:vector size="28" baseType="lpstr">
      <vt:lpstr>Algerian</vt:lpstr>
      <vt:lpstr>Arial</vt:lpstr>
      <vt:lpstr>Franklin Gothic Book</vt:lpstr>
      <vt:lpstr>Franklin Gothic Medium</vt:lpstr>
      <vt:lpstr>Tahoma</vt:lpstr>
      <vt:lpstr>Times New Roman</vt:lpstr>
      <vt:lpstr>Trebuchet MS</vt:lpstr>
      <vt:lpstr>Wingdings</vt:lpstr>
      <vt:lpstr>Wingdings 2</vt:lpstr>
      <vt:lpstr>Оформление по умолчанию</vt:lpstr>
      <vt:lpstr>Капсулы</vt:lpstr>
      <vt:lpstr>Изящная</vt:lpstr>
      <vt:lpstr>Трек</vt:lpstr>
      <vt:lpstr>               Сабақтың тақырыбы: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MoBIL GROUP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Сабақтың тақырыбы:</dc:title>
  <dc:creator>Admin</dc:creator>
  <cp:lastModifiedBy>шк</cp:lastModifiedBy>
  <cp:revision>50</cp:revision>
  <dcterms:created xsi:type="dcterms:W3CDTF">2013-01-18T09:01:02Z</dcterms:created>
  <dcterms:modified xsi:type="dcterms:W3CDTF">2017-02-06T09:39:03Z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1745950</vt:lpwstr>
  </property>
  <property fmtid="{D5CDD505-2E9C-101B-9397-08002B2CF9AE}" pid="3" name="NXPowerLiteSettings">
    <vt:lpwstr>F7000400038000</vt:lpwstr>
  </property>
  <property fmtid="{D5CDD505-2E9C-101B-9397-08002B2CF9AE}" pid="4" name="NXPowerLiteVersion">
    <vt:lpwstr>D5.0.5</vt:lpwstr>
  </property>
</Properties>
</file>