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9" r:id="rId2"/>
    <p:sldId id="257" r:id="rId3"/>
    <p:sldId id="258" r:id="rId4"/>
    <p:sldId id="260" r:id="rId5"/>
    <p:sldId id="263" r:id="rId6"/>
    <p:sldId id="264" r:id="rId7"/>
    <p:sldId id="269" r:id="rId8"/>
    <p:sldId id="272" r:id="rId9"/>
    <p:sldId id="271" r:id="rId10"/>
    <p:sldId id="270" r:id="rId11"/>
    <p:sldId id="262" r:id="rId12"/>
    <p:sldId id="265" r:id="rId13"/>
    <p:sldId id="273" r:id="rId14"/>
    <p:sldId id="274" r:id="rId15"/>
    <p:sldId id="266" r:id="rId16"/>
    <p:sldId id="267" r:id="rId1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1398" autoAdjust="0"/>
  </p:normalViewPr>
  <p:slideViewPr>
    <p:cSldViewPr>
      <p:cViewPr varScale="1">
        <p:scale>
          <a:sx n="80" d="100"/>
          <a:sy n="80" d="100"/>
        </p:scale>
        <p:origin x="1522" y="5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4AB148F-FA1D-4BA3-829B-31403DD850DB}" type="datetimeFigureOut">
              <a:rPr lang="ru-RU" smtClean="0"/>
              <a:pPr/>
              <a:t>08.12.2025</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AE8C65B-706D-4A73-BB73-C7A4B792CDE3}" type="slidenum">
              <a:rPr lang="ru-RU" smtClean="0"/>
              <a:pPr/>
              <a:t>‹#›</a:t>
            </a:fld>
            <a:endParaRPr lang="ru-RU"/>
          </a:p>
        </p:txBody>
      </p:sp>
    </p:spTree>
    <p:extLst>
      <p:ext uri="{BB962C8B-B14F-4D97-AF65-F5344CB8AC3E}">
        <p14:creationId xmlns:p14="http://schemas.microsoft.com/office/powerpoint/2010/main" val="3074556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8AE8C65B-706D-4A73-BB73-C7A4B792CDE3}" type="slidenum">
              <a:rPr lang="ru-RU" smtClean="0"/>
              <a:pPr/>
              <a:t>12</a:t>
            </a:fld>
            <a:endParaRPr lang="ru-RU"/>
          </a:p>
        </p:txBody>
      </p:sp>
    </p:spTree>
    <p:extLst>
      <p:ext uri="{BB962C8B-B14F-4D97-AF65-F5344CB8AC3E}">
        <p14:creationId xmlns:p14="http://schemas.microsoft.com/office/powerpoint/2010/main" val="25307507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fld id="{BD08C6F4-869E-4542-A459-8C6D14FAF987}" type="datetimeFigureOut">
              <a:rPr lang="ru-RU" smtClean="0"/>
              <a:pPr/>
              <a:t>08.12.2025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BD5CA09-E6AE-47FC-A9F8-55F8476C4542}" type="slidenum">
              <a:rPr lang="ru-RU" smtClean="0"/>
              <a:pPr/>
              <a:t>‹#›</a:t>
            </a:fld>
            <a:endParaRPr lang="ru-RU"/>
          </a:p>
        </p:txBody>
      </p:sp>
    </p:spTree>
    <p:extLst>
      <p:ext uri="{BB962C8B-B14F-4D97-AF65-F5344CB8AC3E}">
        <p14:creationId xmlns:p14="http://schemas.microsoft.com/office/powerpoint/2010/main" val="33260951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D08C6F4-869E-4542-A459-8C6D14FAF987}" type="datetimeFigureOut">
              <a:rPr lang="ru-RU" smtClean="0"/>
              <a:pPr/>
              <a:t>08.12.2025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BD5CA09-E6AE-47FC-A9F8-55F8476C4542}" type="slidenum">
              <a:rPr lang="ru-RU" smtClean="0"/>
              <a:pPr/>
              <a:t>‹#›</a:t>
            </a:fld>
            <a:endParaRPr lang="ru-RU"/>
          </a:p>
        </p:txBody>
      </p:sp>
    </p:spTree>
    <p:extLst>
      <p:ext uri="{BB962C8B-B14F-4D97-AF65-F5344CB8AC3E}">
        <p14:creationId xmlns:p14="http://schemas.microsoft.com/office/powerpoint/2010/main" val="32318321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BD08C6F4-869E-4542-A459-8C6D14FAF987}" type="datetimeFigureOut">
              <a:rPr lang="ru-RU" smtClean="0"/>
              <a:pPr/>
              <a:t>08.12.2025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BD5CA09-E6AE-47FC-A9F8-55F8476C4542}" type="slidenum">
              <a:rPr lang="ru-RU" smtClean="0"/>
              <a:pPr/>
              <a:t>‹#›</a:t>
            </a:fld>
            <a:endParaRPr lang="ru-RU"/>
          </a:p>
        </p:txBody>
      </p:sp>
    </p:spTree>
    <p:extLst>
      <p:ext uri="{BB962C8B-B14F-4D97-AF65-F5344CB8AC3E}">
        <p14:creationId xmlns:p14="http://schemas.microsoft.com/office/powerpoint/2010/main" val="17471187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BD08C6F4-869E-4542-A459-8C6D14FAF987}" type="datetimeFigureOut">
              <a:rPr lang="ru-RU" smtClean="0"/>
              <a:pPr/>
              <a:t>08.12.2025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BD5CA09-E6AE-47FC-A9F8-55F8476C4542}" type="slidenum">
              <a:rPr lang="ru-RU" smtClean="0"/>
              <a:pPr/>
              <a:t>‹#›</a:t>
            </a:fld>
            <a:endParaRPr lang="ru-RU"/>
          </a:p>
        </p:txBody>
      </p:sp>
    </p:spTree>
    <p:extLst>
      <p:ext uri="{BB962C8B-B14F-4D97-AF65-F5344CB8AC3E}">
        <p14:creationId xmlns:p14="http://schemas.microsoft.com/office/powerpoint/2010/main" val="15555856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BD08C6F4-869E-4542-A459-8C6D14FAF987}" type="datetimeFigureOut">
              <a:rPr lang="ru-RU" smtClean="0"/>
              <a:pPr/>
              <a:t>08.12.2025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FBD5CA09-E6AE-47FC-A9F8-55F8476C4542}" type="slidenum">
              <a:rPr lang="ru-RU" smtClean="0"/>
              <a:pPr/>
              <a:t>‹#›</a:t>
            </a:fld>
            <a:endParaRPr lang="ru-RU"/>
          </a:p>
        </p:txBody>
      </p:sp>
    </p:spTree>
    <p:extLst>
      <p:ext uri="{BB962C8B-B14F-4D97-AF65-F5344CB8AC3E}">
        <p14:creationId xmlns:p14="http://schemas.microsoft.com/office/powerpoint/2010/main" val="23546160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BD08C6F4-869E-4542-A459-8C6D14FAF987}" type="datetimeFigureOut">
              <a:rPr lang="ru-RU" smtClean="0"/>
              <a:pPr/>
              <a:t>08.12.2025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FBD5CA09-E6AE-47FC-A9F8-55F8476C4542}" type="slidenum">
              <a:rPr lang="ru-RU" smtClean="0"/>
              <a:pPr/>
              <a:t>‹#›</a:t>
            </a:fld>
            <a:endParaRPr lang="ru-RU"/>
          </a:p>
        </p:txBody>
      </p:sp>
    </p:spTree>
    <p:extLst>
      <p:ext uri="{BB962C8B-B14F-4D97-AF65-F5344CB8AC3E}">
        <p14:creationId xmlns:p14="http://schemas.microsoft.com/office/powerpoint/2010/main" val="38055544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D08C6F4-869E-4542-A459-8C6D14FAF987}" type="datetimeFigureOut">
              <a:rPr lang="ru-RU" smtClean="0"/>
              <a:pPr/>
              <a:t>08.12.2025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FBD5CA09-E6AE-47FC-A9F8-55F8476C4542}" type="slidenum">
              <a:rPr lang="ru-RU" smtClean="0"/>
              <a:pPr/>
              <a:t>‹#›</a:t>
            </a:fld>
            <a:endParaRPr lang="ru-RU"/>
          </a:p>
        </p:txBody>
      </p:sp>
    </p:spTree>
    <p:extLst>
      <p:ext uri="{BB962C8B-B14F-4D97-AF65-F5344CB8AC3E}">
        <p14:creationId xmlns:p14="http://schemas.microsoft.com/office/powerpoint/2010/main" val="35541155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BD08C6F4-869E-4542-A459-8C6D14FAF987}" type="datetimeFigureOut">
              <a:rPr lang="ru-RU" smtClean="0"/>
              <a:pPr/>
              <a:t>08.12.2025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BD5CA09-E6AE-47FC-A9F8-55F8476C4542}" type="slidenum">
              <a:rPr lang="ru-RU" smtClean="0"/>
              <a:pPr/>
              <a:t>‹#›</a:t>
            </a:fld>
            <a:endParaRPr lang="ru-RU"/>
          </a:p>
        </p:txBody>
      </p:sp>
    </p:spTree>
    <p:extLst>
      <p:ext uri="{BB962C8B-B14F-4D97-AF65-F5344CB8AC3E}">
        <p14:creationId xmlns:p14="http://schemas.microsoft.com/office/powerpoint/2010/main" val="20160189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BD08C6F4-869E-4542-A459-8C6D14FAF987}" type="datetimeFigureOut">
              <a:rPr lang="ru-RU" smtClean="0"/>
              <a:pPr/>
              <a:t>08.12.2025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BD5CA09-E6AE-47FC-A9F8-55F8476C4542}" type="slidenum">
              <a:rPr lang="ru-RU" smtClean="0"/>
              <a:pPr/>
              <a:t>‹#›</a:t>
            </a:fld>
            <a:endParaRPr lang="ru-RU"/>
          </a:p>
        </p:txBody>
      </p:sp>
    </p:spTree>
    <p:extLst>
      <p:ext uri="{BB962C8B-B14F-4D97-AF65-F5344CB8AC3E}">
        <p14:creationId xmlns:p14="http://schemas.microsoft.com/office/powerpoint/2010/main" val="10338656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D08C6F4-869E-4542-A459-8C6D14FAF987}" type="datetimeFigureOut">
              <a:rPr lang="ru-RU" smtClean="0"/>
              <a:pPr/>
              <a:t>08.12.2025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BD5CA09-E6AE-47FC-A9F8-55F8476C4542}" type="slidenum">
              <a:rPr lang="ru-RU" smtClean="0"/>
              <a:pPr/>
              <a:t>‹#›</a:t>
            </a:fld>
            <a:endParaRPr lang="ru-RU"/>
          </a:p>
        </p:txBody>
      </p:sp>
    </p:spTree>
    <p:extLst>
      <p:ext uri="{BB962C8B-B14F-4D97-AF65-F5344CB8AC3E}">
        <p14:creationId xmlns:p14="http://schemas.microsoft.com/office/powerpoint/2010/main" val="36787958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D08C6F4-869E-4542-A459-8C6D14FAF987}" type="datetimeFigureOut">
              <a:rPr lang="ru-RU" smtClean="0"/>
              <a:pPr/>
              <a:t>08.12.2025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BD5CA09-E6AE-47FC-A9F8-55F8476C4542}" type="slidenum">
              <a:rPr lang="ru-RU" smtClean="0"/>
              <a:pPr/>
              <a:t>‹#›</a:t>
            </a:fld>
            <a:endParaRPr lang="ru-RU"/>
          </a:p>
        </p:txBody>
      </p:sp>
    </p:spTree>
    <p:extLst>
      <p:ext uri="{BB962C8B-B14F-4D97-AF65-F5344CB8AC3E}">
        <p14:creationId xmlns:p14="http://schemas.microsoft.com/office/powerpoint/2010/main" val="39292295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08C6F4-869E-4542-A459-8C6D14FAF987}" type="datetimeFigureOut">
              <a:rPr lang="ru-RU" smtClean="0"/>
              <a:pPr/>
              <a:t>08.12.2025</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D5CA09-E6AE-47FC-A9F8-55F8476C4542}" type="slidenum">
              <a:rPr lang="ru-RU" smtClean="0"/>
              <a:pPr/>
              <a:t>‹#›</a:t>
            </a:fld>
            <a:endParaRPr lang="ru-RU"/>
          </a:p>
        </p:txBody>
      </p:sp>
    </p:spTree>
    <p:extLst>
      <p:ext uri="{BB962C8B-B14F-4D97-AF65-F5344CB8AC3E}">
        <p14:creationId xmlns:p14="http://schemas.microsoft.com/office/powerpoint/2010/main" val="14903168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p>
            <a:endParaRPr lang="ru-RU"/>
          </a:p>
        </p:txBody>
      </p:sp>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4" name="Прямоугольник 3"/>
          <p:cNvSpPr/>
          <p:nvPr/>
        </p:nvSpPr>
        <p:spPr>
          <a:xfrm rot="21199582">
            <a:off x="1015622" y="2186791"/>
            <a:ext cx="7182246" cy="1754326"/>
          </a:xfrm>
          <a:prstGeom prst="rect">
            <a:avLst/>
          </a:prstGeom>
          <a:noFill/>
        </p:spPr>
        <p:txBody>
          <a:bodyPr wrap="square" lIns="91440" tIns="45720" rIns="91440" bIns="45720">
            <a:spAutoFit/>
          </a:bodyPr>
          <a:lstStyle/>
          <a:p>
            <a:pPr algn="ctr"/>
            <a:r>
              <a:rPr lang="kk-KZ" sz="5400" b="1" cap="none" spc="0">
                <a:ln w="0"/>
                <a:solidFill>
                  <a:srgbClr val="FF0000"/>
                </a:solidFill>
                <a:effectLst>
                  <a:outerShdw blurRad="38100" dist="25400" dir="5400000" algn="ctr" rotWithShape="0">
                    <a:srgbClr val="6E747A">
                      <a:alpha val="43000"/>
                    </a:srgbClr>
                  </a:outerShdw>
                </a:effectLst>
              </a:rPr>
              <a:t>МАМАНДЫҒЫМ МАҚТАНЫШЫМ</a:t>
            </a:r>
            <a:endParaRPr lang="ru-RU" sz="5400" b="1" cap="none" spc="0" dirty="0">
              <a:ln w="0"/>
              <a:solidFill>
                <a:srgbClr val="FF0000"/>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3013695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307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735" y="-4226"/>
            <a:ext cx="9144000" cy="685800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3076"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528" y="3933056"/>
            <a:ext cx="3240360" cy="263993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Прямоугольник 3"/>
          <p:cNvSpPr/>
          <p:nvPr/>
        </p:nvSpPr>
        <p:spPr>
          <a:xfrm>
            <a:off x="312996" y="844233"/>
            <a:ext cx="8509746" cy="3477875"/>
          </a:xfrm>
          <a:prstGeom prst="rect">
            <a:avLst/>
          </a:prstGeom>
        </p:spPr>
        <p:txBody>
          <a:bodyPr wrap="square">
            <a:spAutoFit/>
          </a:bodyPr>
          <a:lstStyle/>
          <a:p>
            <a:pPr algn="just"/>
            <a:r>
              <a:rPr lang="ru-RU" sz="2000">
                <a:latin typeface="Times New Roman" panose="02020603050405020304" pitchFamily="18" charset="0"/>
                <a:cs typeface="Times New Roman" panose="02020603050405020304" pitchFamily="18" charset="0"/>
              </a:rPr>
              <a:t>      Мамандықты таңдау оңай жұмыс еместігін, мамандықты темпераментке сай таңдау керектігін біз бәріміз біле бермейміз. </a:t>
            </a:r>
            <a:r>
              <a:rPr lang="ru-RU" sz="2000" b="1" i="1">
                <a:effectLst/>
                <a:latin typeface="Times New Roman" panose="02020603050405020304" pitchFamily="18" charset="0"/>
                <a:cs typeface="Times New Roman" panose="02020603050405020304" pitchFamily="18" charset="0"/>
              </a:rPr>
              <a:t>Мамандық таңдау </a:t>
            </a:r>
            <a:r>
              <a:rPr lang="ru-RU" sz="2000" i="1">
                <a:effectLst/>
                <a:latin typeface="Times New Roman" panose="02020603050405020304" pitchFamily="18" charset="0"/>
                <a:cs typeface="Times New Roman" panose="02020603050405020304" pitchFamily="18" charset="0"/>
              </a:rPr>
              <a:t>деген өзің айналысқың келетін жұмысты таңдау ғана емес, өзің араласқың келетін ортаны да таңдау.</a:t>
            </a:r>
            <a:r>
              <a:rPr lang="ru-RU" sz="2000">
                <a:effectLst/>
                <a:latin typeface="Times New Roman" panose="02020603050405020304" pitchFamily="18" charset="0"/>
                <a:cs typeface="Times New Roman" panose="02020603050405020304" pitchFamily="18" charset="0"/>
              </a:rPr>
              <a:t> Қазақ  «Адам екі түрлі жағдайда қателеспеу керек: бірі - жар таңдағанда, екіншісі - мамандық таңдағанда», -  деп бекер айтпаса керек. </a:t>
            </a:r>
          </a:p>
          <a:p>
            <a:pPr algn="just"/>
            <a:r>
              <a:rPr lang="ru-RU" sz="2000">
                <a:effectLst/>
                <a:latin typeface="Times New Roman" panose="02020603050405020304" pitchFamily="18" charset="0"/>
                <a:cs typeface="Times New Roman" panose="02020603050405020304" pitchFamily="18" charset="0"/>
              </a:rPr>
              <a:t>       "Мамандық" сөзі латын сөзінен шыққан, ол "жұрт алдында сөйлеу, жариялау" деген мағына білдіреді. Бұрынғы заманда мамандықтың қазіргідей түр-түрі болмады. Әр адам барлық жұмыспен өзі ғана айналысатын. Дегенмен, әйелдер мен ерлерге деп бөлінетін жұмыстар болған. </a:t>
            </a:r>
            <a:endParaRPr lang="ru-RU"/>
          </a:p>
        </p:txBody>
      </p:sp>
      <p:sp>
        <p:nvSpPr>
          <p:cNvPr id="5" name="Прямоугольник 4"/>
          <p:cNvSpPr/>
          <p:nvPr/>
        </p:nvSpPr>
        <p:spPr>
          <a:xfrm>
            <a:off x="3563888" y="5249555"/>
            <a:ext cx="5269386" cy="1323439"/>
          </a:xfrm>
          <a:prstGeom prst="rect">
            <a:avLst/>
          </a:prstGeom>
        </p:spPr>
        <p:txBody>
          <a:bodyPr wrap="square">
            <a:spAutoFit/>
          </a:bodyPr>
          <a:lstStyle/>
          <a:p>
            <a:pPr algn="just"/>
            <a:r>
              <a:rPr lang="ru-RU" sz="2000">
                <a:latin typeface="Times New Roman" panose="02020603050405020304" pitchFamily="18" charset="0"/>
                <a:cs typeface="Times New Roman" panose="02020603050405020304" pitchFamily="18" charset="0"/>
              </a:rPr>
              <a:t>     Заман өзгерген сайын, адам да жетіліп, нарықтық қарым-қатынас пайда болды. Қоғам дамып, дүниеге түрлі жұмыстар, сәйкесінше, түрлі мамандықтар келді.</a:t>
            </a:r>
          </a:p>
        </p:txBody>
      </p:sp>
      <p:sp>
        <p:nvSpPr>
          <p:cNvPr id="6" name="Прямоугольник 5"/>
          <p:cNvSpPr/>
          <p:nvPr/>
        </p:nvSpPr>
        <p:spPr>
          <a:xfrm>
            <a:off x="768378" y="404663"/>
            <a:ext cx="8064896" cy="430887"/>
          </a:xfrm>
          <a:prstGeom prst="rect">
            <a:avLst/>
          </a:prstGeom>
        </p:spPr>
        <p:txBody>
          <a:bodyPr wrap="square">
            <a:spAutoFit/>
          </a:bodyPr>
          <a:lstStyle/>
          <a:p>
            <a:r>
              <a:rPr lang="ru-RU" sz="2200" b="1">
                <a:solidFill>
                  <a:srgbClr val="C00000"/>
                </a:solidFill>
                <a:latin typeface="Times New Roman" panose="02020603050405020304" pitchFamily="18" charset="0"/>
                <a:cs typeface="Times New Roman" panose="02020603050405020304" pitchFamily="18" charset="0"/>
              </a:rPr>
              <a:t>Мамандық таңдау - өміріңіздің бір кірпішін дұрыс қалау</a:t>
            </a:r>
          </a:p>
        </p:txBody>
      </p:sp>
      <p:sp>
        <p:nvSpPr>
          <p:cNvPr id="7" name="Прямоугольник 6"/>
          <p:cNvSpPr/>
          <p:nvPr/>
        </p:nvSpPr>
        <p:spPr>
          <a:xfrm>
            <a:off x="3563888" y="3966934"/>
            <a:ext cx="5112568" cy="1323439"/>
          </a:xfrm>
          <a:prstGeom prst="rect">
            <a:avLst/>
          </a:prstGeom>
        </p:spPr>
        <p:txBody>
          <a:bodyPr wrap="square">
            <a:spAutoFit/>
          </a:bodyPr>
          <a:lstStyle/>
          <a:p>
            <a:r>
              <a:rPr lang="ru-RU" sz="2000">
                <a:latin typeface="Times New Roman" panose="02020603050405020304" pitchFamily="18" charset="0"/>
                <a:cs typeface="Times New Roman" panose="02020603050405020304" pitchFamily="18" charset="0"/>
              </a:rPr>
              <a:t>    Ерлер аң аулап, үй тұрғызып, қару-жарақ жасаса, әйелдер жеуге жарамды өсімдіктерді жинап, тамақ пісірген, киім-кешек тігіп, бала тәрбиелеген. </a:t>
            </a:r>
          </a:p>
        </p:txBody>
      </p:sp>
    </p:spTree>
    <p:extLst>
      <p:ext uri="{BB962C8B-B14F-4D97-AF65-F5344CB8AC3E}">
        <p14:creationId xmlns:p14="http://schemas.microsoft.com/office/powerpoint/2010/main" val="2603759974"/>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4099"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483" y="-30654"/>
            <a:ext cx="9144000" cy="6888654"/>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Прямоугольник 3"/>
          <p:cNvSpPr/>
          <p:nvPr/>
        </p:nvSpPr>
        <p:spPr>
          <a:xfrm>
            <a:off x="323527" y="404664"/>
            <a:ext cx="8337393" cy="5601533"/>
          </a:xfrm>
          <a:prstGeom prst="rect">
            <a:avLst/>
          </a:prstGeom>
        </p:spPr>
        <p:txBody>
          <a:bodyPr wrap="square">
            <a:spAutoFit/>
          </a:bodyPr>
          <a:lstStyle/>
          <a:p>
            <a:pPr algn="just"/>
            <a:r>
              <a:rPr lang="ru-RU" sz="2000">
                <a:latin typeface="Times New Roman" panose="02020603050405020304" pitchFamily="18" charset="0"/>
                <a:cs typeface="Times New Roman" panose="02020603050405020304" pitchFamily="18" charset="0"/>
              </a:rPr>
              <a:t>      Өз ісінің нағыз маманы атану екінің бірінің еншісіне бұйырмаған. Ол үшін ең алдымен мамандығыңызға деген махаббат керек. Мамандыққа деген махаббат пен карьерист болу екеуі біздіңше екі бөлек нәрсе. Махаббатпен істелген жұмыс қана нәтиже бермек. Екінші, сөзбен айтқанда, мамандығыңыз сіздің сүйікті ісіңізге айналуы қажет. Бұл жағдайда адам жұмысқа ерекше құлшыныспен кірісіп, жұмысынан ләззат алады. </a:t>
            </a:r>
          </a:p>
          <a:p>
            <a:pPr algn="just"/>
            <a:r>
              <a:rPr lang="ru-RU" sz="2000">
                <a:latin typeface="Times New Roman" panose="02020603050405020304" pitchFamily="18" charset="0"/>
                <a:cs typeface="Times New Roman" panose="02020603050405020304" pitchFamily="18" charset="0"/>
              </a:rPr>
              <a:t>     Қазір жастарымыз болашақ мамандық таңдауға салғырт. Әйтеуір оқып, қолына бір жапырақ қатырма қағаз алып шығу ғана мақсат сияқты. Кейбір жастарымыздың ата – анасы оның қалауындағы мамандықты таңдауына түбегейлі қарсы, ал кейбірінің ҰБТ – да балының жетіспеуіне байланысты  өзі қалаған маман иесі бола алмауда. Осының нәтижесі қандай? Олардың бірі – оқудан шықса, бірі – қаламаған мамандығы бойынша ілініп-салынып жұмыс істеп жүреді. Өз мамандығына қанағаттанбаушылық, қызықпаушылық салдарынан реніш сезімдері болып, алдарына жетістікке жетем деген мақсатта қоя алмайды. Сондықтанда мамандық таңдау барысында талапкер де, ата-ана да «жеті рет өлшеп, бір рет кескені» абзал.</a:t>
            </a:r>
          </a:p>
          <a:p>
            <a:pPr algn="just"/>
            <a:r>
              <a:rPr lang="ru-RU" sz="2000">
                <a:latin typeface="Times New Roman" panose="02020603050405020304" pitchFamily="18" charset="0"/>
                <a:cs typeface="Times New Roman" panose="02020603050405020304" pitchFamily="18" charset="0"/>
              </a:rPr>
              <a:t>     </a:t>
            </a:r>
            <a:endParaRPr lang="ru-RU"/>
          </a:p>
        </p:txBody>
      </p:sp>
    </p:spTree>
    <p:extLst>
      <p:ext uri="{BB962C8B-B14F-4D97-AF65-F5344CB8AC3E}">
        <p14:creationId xmlns:p14="http://schemas.microsoft.com/office/powerpoint/2010/main" val="395198761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285720" y="428604"/>
            <a:ext cx="8572560" cy="4236304"/>
          </a:xfrm>
          <a:prstGeom prst="rect">
            <a:avLst/>
          </a:prstGeom>
        </p:spPr>
        <p:txBody>
          <a:bodyPr wrap="square">
            <a:spAutoFit/>
          </a:bodyPr>
          <a:lstStyle/>
          <a:p>
            <a:pPr algn="just"/>
            <a:r>
              <a:rPr lang="ru-RU" sz="2000" dirty="0">
                <a:solidFill>
                  <a:srgbClr val="FF0000"/>
                </a:solidFill>
                <a:latin typeface="Times New Roman" panose="02020603050405020304" pitchFamily="18" charset="0"/>
                <a:cs typeface="Times New Roman" panose="02020603050405020304" pitchFamily="18" charset="0"/>
              </a:rPr>
              <a:t>      </a:t>
            </a:r>
            <a:r>
              <a:rPr lang="ru-RU" sz="2000" dirty="0" err="1">
                <a:solidFill>
                  <a:srgbClr val="FF0000"/>
                </a:solidFill>
                <a:latin typeface="Times New Roman" panose="02020603050405020304" pitchFamily="18" charset="0"/>
                <a:cs typeface="Times New Roman" panose="02020603050405020304" pitchFamily="18" charset="0"/>
              </a:rPr>
              <a:t>Күннен </a:t>
            </a:r>
            <a:r>
              <a:rPr lang="ru-RU" sz="2000" dirty="0">
                <a:solidFill>
                  <a:srgbClr val="FF0000"/>
                </a:solidFill>
                <a:latin typeface="Times New Roman" panose="02020603050405020304" pitchFamily="18" charset="0"/>
                <a:cs typeface="Times New Roman" panose="02020603050405020304" pitchFamily="18" charset="0"/>
              </a:rPr>
              <a:t>- </a:t>
            </a:r>
            <a:r>
              <a:rPr lang="ru-RU" sz="2000" dirty="0" err="1">
                <a:solidFill>
                  <a:srgbClr val="FF0000"/>
                </a:solidFill>
                <a:latin typeface="Times New Roman" panose="02020603050405020304" pitchFamily="18" charset="0"/>
                <a:cs typeface="Times New Roman" panose="02020603050405020304" pitchFamily="18" charset="0"/>
              </a:rPr>
              <a:t>күнге заманауи</a:t>
            </a:r>
            <a:r>
              <a:rPr lang="ru-RU" sz="2000" dirty="0">
                <a:solidFill>
                  <a:srgbClr val="FF0000"/>
                </a:solidFill>
                <a:latin typeface="Times New Roman" panose="02020603050405020304" pitchFamily="18" charset="0"/>
                <a:cs typeface="Times New Roman" panose="02020603050405020304" pitchFamily="18" charset="0"/>
              </a:rPr>
              <a:t> </a:t>
            </a:r>
            <a:r>
              <a:rPr lang="ru-RU" sz="2000" dirty="0" err="1">
                <a:solidFill>
                  <a:srgbClr val="FF0000"/>
                </a:solidFill>
                <a:latin typeface="Times New Roman" panose="02020603050405020304" pitchFamily="18" charset="0"/>
                <a:cs typeface="Times New Roman" panose="02020603050405020304" pitchFamily="18" charset="0"/>
              </a:rPr>
              <a:t>технологиялардың </a:t>
            </a:r>
            <a:r>
              <a:rPr lang="ru-RU" sz="2000" dirty="0">
                <a:solidFill>
                  <a:srgbClr val="FF0000"/>
                </a:solidFill>
                <a:latin typeface="Times New Roman" panose="02020603050405020304" pitchFamily="18" charset="0"/>
                <a:cs typeface="Times New Roman" panose="02020603050405020304" pitchFamily="18" charset="0"/>
              </a:rPr>
              <a:t>сан </a:t>
            </a:r>
            <a:r>
              <a:rPr lang="ru-RU" sz="2000" dirty="0" err="1">
                <a:solidFill>
                  <a:srgbClr val="FF0000"/>
                </a:solidFill>
                <a:latin typeface="Times New Roman" panose="02020603050405020304" pitchFamily="18" charset="0"/>
                <a:cs typeface="Times New Roman" panose="02020603050405020304" pitchFamily="18" charset="0"/>
              </a:rPr>
              <a:t>түрі шығарылып жатыр</a:t>
            </a:r>
            <a:r>
              <a:rPr lang="ru-RU" sz="2000" dirty="0">
                <a:solidFill>
                  <a:srgbClr val="FF0000"/>
                </a:solidFill>
                <a:latin typeface="Times New Roman" panose="02020603050405020304" pitchFamily="18" charset="0"/>
                <a:cs typeface="Times New Roman" panose="02020603050405020304" pitchFamily="18" charset="0"/>
              </a:rPr>
              <a:t>. </a:t>
            </a:r>
            <a:r>
              <a:rPr lang="ru-RU" sz="2000" dirty="0" err="1">
                <a:solidFill>
                  <a:srgbClr val="FF0000"/>
                </a:solidFill>
                <a:latin typeface="Times New Roman" panose="02020603050405020304" pitchFamily="18" charset="0"/>
                <a:cs typeface="Times New Roman" panose="02020603050405020304" pitchFamily="18" charset="0"/>
              </a:rPr>
              <a:t>Қазір кезінде</a:t>
            </a:r>
            <a:r>
              <a:rPr lang="ru-RU" sz="2000" dirty="0">
                <a:solidFill>
                  <a:srgbClr val="FF0000"/>
                </a:solidFill>
                <a:latin typeface="Times New Roman" panose="02020603050405020304" pitchFamily="18" charset="0"/>
                <a:cs typeface="Times New Roman" panose="02020603050405020304" pitchFamily="18" charset="0"/>
              </a:rPr>
              <a:t> </a:t>
            </a:r>
            <a:r>
              <a:rPr lang="ru-RU" sz="2000" dirty="0" err="1">
                <a:solidFill>
                  <a:srgbClr val="FF0000"/>
                </a:solidFill>
                <a:latin typeface="Times New Roman" panose="02020603050405020304" pitchFamily="18" charset="0"/>
                <a:cs typeface="Times New Roman" panose="02020603050405020304" pitchFamily="18" charset="0"/>
              </a:rPr>
              <a:t>арман</a:t>
            </a:r>
            <a:r>
              <a:rPr lang="ru-RU" sz="2000" dirty="0">
                <a:solidFill>
                  <a:srgbClr val="FF0000"/>
                </a:solidFill>
                <a:latin typeface="Times New Roman" panose="02020603050405020304" pitchFamily="18" charset="0"/>
                <a:cs typeface="Times New Roman" panose="02020603050405020304" pitchFamily="18" charset="0"/>
              </a:rPr>
              <a:t> </a:t>
            </a:r>
            <a:r>
              <a:rPr lang="ru-RU" sz="2000" dirty="0" err="1">
                <a:solidFill>
                  <a:srgbClr val="FF0000"/>
                </a:solidFill>
                <a:latin typeface="Times New Roman" panose="02020603050405020304" pitchFamily="18" charset="0"/>
                <a:cs typeface="Times New Roman" panose="02020603050405020304" pitchFamily="18" charset="0"/>
              </a:rPr>
              <a:t>болған «айшылық алыс</a:t>
            </a:r>
            <a:r>
              <a:rPr lang="ru-RU" sz="2000" dirty="0">
                <a:solidFill>
                  <a:srgbClr val="FF0000"/>
                </a:solidFill>
                <a:latin typeface="Times New Roman" panose="02020603050405020304" pitchFamily="18" charset="0"/>
                <a:cs typeface="Times New Roman" panose="02020603050405020304" pitchFamily="18" charset="0"/>
              </a:rPr>
              <a:t> </a:t>
            </a:r>
            <a:r>
              <a:rPr lang="ru-RU" sz="2000" dirty="0" err="1">
                <a:solidFill>
                  <a:srgbClr val="FF0000"/>
                </a:solidFill>
                <a:latin typeface="Times New Roman" panose="02020603050405020304" pitchFamily="18" charset="0"/>
                <a:cs typeface="Times New Roman" panose="02020603050405020304" pitchFamily="18" charset="0"/>
              </a:rPr>
              <a:t>жерлерден</a:t>
            </a:r>
            <a:r>
              <a:rPr lang="ru-RU" sz="2000" dirty="0">
                <a:solidFill>
                  <a:srgbClr val="FF0000"/>
                </a:solidFill>
                <a:latin typeface="Times New Roman" panose="02020603050405020304" pitchFamily="18" charset="0"/>
                <a:cs typeface="Times New Roman" panose="02020603050405020304" pitchFamily="18" charset="0"/>
              </a:rPr>
              <a:t> </a:t>
            </a:r>
            <a:r>
              <a:rPr lang="ru-RU" sz="2000" dirty="0" err="1">
                <a:solidFill>
                  <a:srgbClr val="FF0000"/>
                </a:solidFill>
                <a:latin typeface="Times New Roman" panose="02020603050405020304" pitchFamily="18" charset="0"/>
                <a:cs typeface="Times New Roman" panose="02020603050405020304" pitchFamily="18" charset="0"/>
              </a:rPr>
              <a:t>жылдам</a:t>
            </a:r>
            <a:r>
              <a:rPr lang="ru-RU" sz="2000" dirty="0">
                <a:solidFill>
                  <a:srgbClr val="FF0000"/>
                </a:solidFill>
                <a:latin typeface="Times New Roman" panose="02020603050405020304" pitchFamily="18" charset="0"/>
                <a:cs typeface="Times New Roman" panose="02020603050405020304" pitchFamily="18" charset="0"/>
              </a:rPr>
              <a:t> хабар </a:t>
            </a:r>
            <a:r>
              <a:rPr lang="ru-RU" sz="2000" dirty="0" err="1">
                <a:solidFill>
                  <a:srgbClr val="FF0000"/>
                </a:solidFill>
                <a:latin typeface="Times New Roman" panose="02020603050405020304" pitchFamily="18" charset="0"/>
                <a:cs typeface="Times New Roman" panose="02020603050405020304" pitchFamily="18" charset="0"/>
              </a:rPr>
              <a:t>алу</a:t>
            </a:r>
            <a:r>
              <a:rPr lang="ru-RU" sz="2000" dirty="0">
                <a:solidFill>
                  <a:srgbClr val="FF0000"/>
                </a:solidFill>
                <a:latin typeface="Times New Roman" panose="02020603050405020304" pitchFamily="18" charset="0"/>
                <a:cs typeface="Times New Roman" panose="02020603050405020304" pitchFamily="18" charset="0"/>
              </a:rPr>
              <a:t> да» </a:t>
            </a:r>
            <a:r>
              <a:rPr lang="ru-RU" sz="2000" dirty="0" err="1">
                <a:solidFill>
                  <a:srgbClr val="FF0000"/>
                </a:solidFill>
                <a:latin typeface="Times New Roman" panose="02020603050405020304" pitchFamily="18" charset="0"/>
                <a:cs typeface="Times New Roman" panose="02020603050405020304" pitchFamily="18" charset="0"/>
              </a:rPr>
              <a:t>таңсық емес</a:t>
            </a:r>
            <a:r>
              <a:rPr lang="ru-RU" sz="2000" dirty="0">
                <a:solidFill>
                  <a:srgbClr val="FF0000"/>
                </a:solidFill>
                <a:latin typeface="Times New Roman" panose="02020603050405020304" pitchFamily="18" charset="0"/>
                <a:cs typeface="Times New Roman" panose="02020603050405020304" pitchFamily="18" charset="0"/>
              </a:rPr>
              <a:t>. </a:t>
            </a:r>
            <a:r>
              <a:rPr lang="ru-RU" sz="2000" dirty="0" err="1">
                <a:solidFill>
                  <a:srgbClr val="FF0000"/>
                </a:solidFill>
                <a:latin typeface="Times New Roman" panose="02020603050405020304" pitchFamily="18" charset="0"/>
                <a:cs typeface="Times New Roman" panose="02020603050405020304" pitchFamily="18" charset="0"/>
              </a:rPr>
              <a:t>Адамзат</a:t>
            </a:r>
            <a:r>
              <a:rPr lang="ru-RU" sz="2000" dirty="0">
                <a:solidFill>
                  <a:srgbClr val="FF0000"/>
                </a:solidFill>
                <a:latin typeface="Times New Roman" panose="02020603050405020304" pitchFamily="18" charset="0"/>
                <a:cs typeface="Times New Roman" panose="02020603050405020304" pitchFamily="18" charset="0"/>
              </a:rPr>
              <a:t> </a:t>
            </a:r>
            <a:r>
              <a:rPr lang="ru-RU" sz="2000" dirty="0" err="1">
                <a:solidFill>
                  <a:srgbClr val="FF0000"/>
                </a:solidFill>
                <a:latin typeface="Times New Roman" panose="02020603050405020304" pitchFamily="18" charset="0"/>
                <a:cs typeface="Times New Roman" panose="02020603050405020304" pitchFamily="18" charset="0"/>
              </a:rPr>
              <a:t>жеті</a:t>
            </a:r>
            <a:r>
              <a:rPr lang="ru-RU" sz="2000" dirty="0">
                <a:solidFill>
                  <a:srgbClr val="FF0000"/>
                </a:solidFill>
                <a:latin typeface="Times New Roman" panose="02020603050405020304" pitchFamily="18" charset="0"/>
                <a:cs typeface="Times New Roman" panose="02020603050405020304" pitchFamily="18" charset="0"/>
              </a:rPr>
              <a:t> </a:t>
            </a:r>
            <a:r>
              <a:rPr lang="ru-RU" sz="2000" dirty="0" err="1">
                <a:solidFill>
                  <a:srgbClr val="FF0000"/>
                </a:solidFill>
                <a:latin typeface="Times New Roman" panose="02020603050405020304" pitchFamily="18" charset="0"/>
                <a:cs typeface="Times New Roman" panose="02020603050405020304" pitchFamily="18" charset="0"/>
              </a:rPr>
              <a:t>қат көкті </a:t>
            </a:r>
            <a:r>
              <a:rPr lang="ru-RU" sz="2000" dirty="0">
                <a:solidFill>
                  <a:srgbClr val="FF0000"/>
                </a:solidFill>
                <a:latin typeface="Times New Roman" panose="02020603050405020304" pitchFamily="18" charset="0"/>
                <a:cs typeface="Times New Roman" panose="02020603050405020304" pitchFamily="18" charset="0"/>
              </a:rPr>
              <a:t>де, </a:t>
            </a:r>
            <a:r>
              <a:rPr lang="ru-RU" sz="2000" dirty="0" err="1">
                <a:solidFill>
                  <a:srgbClr val="FF0000"/>
                </a:solidFill>
                <a:latin typeface="Times New Roman" panose="02020603050405020304" pitchFamily="18" charset="0"/>
                <a:cs typeface="Times New Roman" panose="02020603050405020304" pitchFamily="18" charset="0"/>
              </a:rPr>
              <a:t>жерді</a:t>
            </a:r>
            <a:r>
              <a:rPr lang="ru-RU" sz="2000" dirty="0">
                <a:solidFill>
                  <a:srgbClr val="FF0000"/>
                </a:solidFill>
                <a:latin typeface="Times New Roman" panose="02020603050405020304" pitchFamily="18" charset="0"/>
                <a:cs typeface="Times New Roman" panose="02020603050405020304" pitchFamily="18" charset="0"/>
              </a:rPr>
              <a:t> де </a:t>
            </a:r>
            <a:r>
              <a:rPr lang="ru-RU" sz="2000" dirty="0" err="1">
                <a:solidFill>
                  <a:srgbClr val="FF0000"/>
                </a:solidFill>
                <a:latin typeface="Times New Roman" panose="02020603050405020304" pitchFamily="18" charset="0"/>
                <a:cs typeface="Times New Roman" panose="02020603050405020304" pitchFamily="18" charset="0"/>
              </a:rPr>
              <a:t>зерттеп-зерделеді</a:t>
            </a:r>
            <a:r>
              <a:rPr lang="ru-RU" sz="2000" dirty="0">
                <a:solidFill>
                  <a:srgbClr val="FF0000"/>
                </a:solidFill>
                <a:latin typeface="Times New Roman" panose="02020603050405020304" pitchFamily="18" charset="0"/>
                <a:cs typeface="Times New Roman" panose="02020603050405020304" pitchFamily="18" charset="0"/>
              </a:rPr>
              <a:t>. </a:t>
            </a:r>
            <a:r>
              <a:rPr lang="ru-RU" sz="2000" dirty="0" err="1">
                <a:solidFill>
                  <a:srgbClr val="FF0000"/>
                </a:solidFill>
                <a:latin typeface="Times New Roman" panose="02020603050405020304" pitchFamily="18" charset="0"/>
                <a:cs typeface="Times New Roman" panose="02020603050405020304" pitchFamily="18" charset="0"/>
              </a:rPr>
              <a:t>Ғаламат ғарышқа </a:t>
            </a:r>
            <a:r>
              <a:rPr lang="ru-RU" sz="2000" dirty="0">
                <a:solidFill>
                  <a:srgbClr val="FF0000"/>
                </a:solidFill>
                <a:latin typeface="Times New Roman" panose="02020603050405020304" pitchFamily="18" charset="0"/>
                <a:cs typeface="Times New Roman" panose="02020603050405020304" pitchFamily="18" charset="0"/>
              </a:rPr>
              <a:t>да </a:t>
            </a:r>
            <a:r>
              <a:rPr lang="ru-RU" sz="2000" dirty="0" err="1">
                <a:solidFill>
                  <a:srgbClr val="FF0000"/>
                </a:solidFill>
                <a:latin typeface="Times New Roman" panose="02020603050405020304" pitchFamily="18" charset="0"/>
                <a:cs typeface="Times New Roman" panose="02020603050405020304" pitchFamily="18" charset="0"/>
              </a:rPr>
              <a:t>табан</a:t>
            </a:r>
            <a:r>
              <a:rPr lang="ru-RU" sz="2000" dirty="0">
                <a:solidFill>
                  <a:srgbClr val="FF0000"/>
                </a:solidFill>
                <a:latin typeface="Times New Roman" panose="02020603050405020304" pitchFamily="18" charset="0"/>
                <a:cs typeface="Times New Roman" panose="02020603050405020304" pitchFamily="18" charset="0"/>
              </a:rPr>
              <a:t> </a:t>
            </a:r>
            <a:r>
              <a:rPr lang="ru-RU" sz="2000" dirty="0" err="1">
                <a:solidFill>
                  <a:srgbClr val="FF0000"/>
                </a:solidFill>
                <a:latin typeface="Times New Roman" panose="02020603050405020304" pitchFamily="18" charset="0"/>
                <a:cs typeface="Times New Roman" panose="02020603050405020304" pitchFamily="18" charset="0"/>
              </a:rPr>
              <a:t>тіреді</a:t>
            </a:r>
            <a:r>
              <a:rPr lang="ru-RU" sz="2000" dirty="0">
                <a:solidFill>
                  <a:srgbClr val="FF0000"/>
                </a:solidFill>
                <a:latin typeface="Times New Roman" panose="02020603050405020304" pitchFamily="18" charset="0"/>
                <a:cs typeface="Times New Roman" panose="02020603050405020304" pitchFamily="18" charset="0"/>
              </a:rPr>
              <a:t>.  </a:t>
            </a:r>
            <a:r>
              <a:rPr lang="ru-RU" sz="2000" dirty="0" err="1">
                <a:solidFill>
                  <a:srgbClr val="FF0000"/>
                </a:solidFill>
                <a:latin typeface="Times New Roman" panose="02020603050405020304" pitchFamily="18" charset="0"/>
                <a:cs typeface="Times New Roman" panose="02020603050405020304" pitchFamily="18" charset="0"/>
              </a:rPr>
              <a:t>Яғни төрткүл әлем техникаға телмірген</a:t>
            </a:r>
            <a:r>
              <a:rPr lang="ru-RU" sz="2000" dirty="0">
                <a:solidFill>
                  <a:srgbClr val="FF0000"/>
                </a:solidFill>
                <a:latin typeface="Times New Roman" panose="02020603050405020304" pitchFamily="18" charset="0"/>
                <a:cs typeface="Times New Roman" panose="02020603050405020304" pitchFamily="18" charset="0"/>
              </a:rPr>
              <a:t> </a:t>
            </a:r>
            <a:r>
              <a:rPr lang="ru-RU" sz="2000" dirty="0" err="1">
                <a:solidFill>
                  <a:srgbClr val="FF0000"/>
                </a:solidFill>
                <a:latin typeface="Times New Roman" panose="02020603050405020304" pitchFamily="18" charset="0"/>
                <a:cs typeface="Times New Roman" panose="02020603050405020304" pitchFamily="18" charset="0"/>
              </a:rPr>
              <a:t>заман</a:t>
            </a:r>
            <a:r>
              <a:rPr lang="ru-RU" sz="2000" dirty="0">
                <a:solidFill>
                  <a:srgbClr val="FF0000"/>
                </a:solidFill>
                <a:latin typeface="Times New Roman" panose="02020603050405020304" pitchFamily="18" charset="0"/>
                <a:cs typeface="Times New Roman" panose="02020603050405020304" pitchFamily="18" charset="0"/>
              </a:rPr>
              <a:t> </a:t>
            </a:r>
            <a:r>
              <a:rPr lang="ru-RU" sz="2000" dirty="0" err="1">
                <a:solidFill>
                  <a:srgbClr val="FF0000"/>
                </a:solidFill>
                <a:latin typeface="Times New Roman" panose="02020603050405020304" pitchFamily="18" charset="0"/>
                <a:cs typeface="Times New Roman" panose="02020603050405020304" pitchFamily="18" charset="0"/>
              </a:rPr>
              <a:t>болды</a:t>
            </a:r>
            <a:r>
              <a:rPr lang="ru-RU" sz="2000" dirty="0">
                <a:solidFill>
                  <a:srgbClr val="FF0000"/>
                </a:solidFill>
                <a:latin typeface="Times New Roman" panose="02020603050405020304" pitchFamily="18" charset="0"/>
                <a:cs typeface="Times New Roman" panose="02020603050405020304" pitchFamily="18" charset="0"/>
              </a:rPr>
              <a:t>. </a:t>
            </a:r>
            <a:r>
              <a:rPr lang="ru-RU" sz="2000" dirty="0" err="1">
                <a:solidFill>
                  <a:srgbClr val="FF0000"/>
                </a:solidFill>
                <a:latin typeface="Times New Roman" panose="02020603050405020304" pitchFamily="18" charset="0"/>
                <a:cs typeface="Times New Roman" panose="02020603050405020304" pitchFamily="18" charset="0"/>
              </a:rPr>
              <a:t>Осыған орай</a:t>
            </a:r>
            <a:r>
              <a:rPr lang="ru-RU" sz="2000" dirty="0">
                <a:solidFill>
                  <a:srgbClr val="FF0000"/>
                </a:solidFill>
                <a:latin typeface="Times New Roman" panose="02020603050405020304" pitchFamily="18" charset="0"/>
                <a:cs typeface="Times New Roman" panose="02020603050405020304" pitchFamily="18" charset="0"/>
              </a:rPr>
              <a:t> </a:t>
            </a:r>
            <a:r>
              <a:rPr lang="ru-RU" sz="2000" dirty="0" err="1">
                <a:solidFill>
                  <a:srgbClr val="FF0000"/>
                </a:solidFill>
                <a:latin typeface="Times New Roman" panose="02020603050405020304" pitchFamily="18" charset="0"/>
                <a:cs typeface="Times New Roman" panose="02020603050405020304" pitchFamily="18" charset="0"/>
              </a:rPr>
              <a:t>еліміз</a:t>
            </a:r>
            <a:r>
              <a:rPr lang="ru-RU" sz="2000" dirty="0">
                <a:solidFill>
                  <a:srgbClr val="FF0000"/>
                </a:solidFill>
                <a:latin typeface="Times New Roman" panose="02020603050405020304" pitchFamily="18" charset="0"/>
                <a:cs typeface="Times New Roman" panose="02020603050405020304" pitchFamily="18" charset="0"/>
              </a:rPr>
              <a:t> де ел </a:t>
            </a:r>
            <a:r>
              <a:rPr lang="ru-RU" sz="2000" dirty="0" err="1">
                <a:solidFill>
                  <a:srgbClr val="FF0000"/>
                </a:solidFill>
                <a:latin typeface="Times New Roman" panose="02020603050405020304" pitchFamily="18" charset="0"/>
                <a:cs typeface="Times New Roman" panose="02020603050405020304" pitchFamily="18" charset="0"/>
              </a:rPr>
              <a:t>экономикасына</a:t>
            </a:r>
            <a:r>
              <a:rPr lang="ru-RU" sz="2000" dirty="0">
                <a:solidFill>
                  <a:srgbClr val="FF0000"/>
                </a:solidFill>
                <a:latin typeface="Times New Roman" panose="02020603050405020304" pitchFamily="18" charset="0"/>
                <a:cs typeface="Times New Roman" panose="02020603050405020304" pitchFamily="18" charset="0"/>
              </a:rPr>
              <a:t>, </a:t>
            </a:r>
            <a:r>
              <a:rPr lang="ru-RU" sz="2000" dirty="0" err="1">
                <a:solidFill>
                  <a:srgbClr val="FF0000"/>
                </a:solidFill>
                <a:latin typeface="Times New Roman" panose="02020603050405020304" pitchFamily="18" charset="0"/>
                <a:cs typeface="Times New Roman" panose="02020603050405020304" pitchFamily="18" charset="0"/>
              </a:rPr>
              <a:t>қоғамның дамуына</a:t>
            </a:r>
            <a:r>
              <a:rPr lang="ru-RU" sz="2000" dirty="0">
                <a:solidFill>
                  <a:srgbClr val="FF0000"/>
                </a:solidFill>
                <a:latin typeface="Times New Roman" panose="02020603050405020304" pitchFamily="18" charset="0"/>
                <a:cs typeface="Times New Roman" panose="02020603050405020304" pitchFamily="18" charset="0"/>
              </a:rPr>
              <a:t> </a:t>
            </a:r>
            <a:r>
              <a:rPr lang="ru-RU" sz="2000" dirty="0" err="1">
                <a:solidFill>
                  <a:srgbClr val="FF0000"/>
                </a:solidFill>
                <a:latin typeface="Times New Roman" panose="02020603050405020304" pitchFamily="18" charset="0"/>
                <a:cs typeface="Times New Roman" panose="02020603050405020304" pitchFamily="18" charset="0"/>
              </a:rPr>
              <a:t>байланысты</a:t>
            </a:r>
            <a:r>
              <a:rPr lang="ru-RU" sz="2000" dirty="0">
                <a:solidFill>
                  <a:srgbClr val="FF0000"/>
                </a:solidFill>
                <a:latin typeface="Times New Roman" panose="02020603050405020304" pitchFamily="18" charset="0"/>
                <a:cs typeface="Times New Roman" panose="02020603050405020304" pitchFamily="18" charset="0"/>
              </a:rPr>
              <a:t> </a:t>
            </a:r>
            <a:r>
              <a:rPr lang="ru-RU" sz="2000" dirty="0" err="1">
                <a:solidFill>
                  <a:srgbClr val="FF0000"/>
                </a:solidFill>
                <a:latin typeface="Times New Roman" panose="02020603050405020304" pitchFamily="18" charset="0"/>
                <a:cs typeface="Times New Roman" panose="02020603050405020304" pitchFamily="18" charset="0"/>
              </a:rPr>
              <a:t>жаңа мамандықтар </a:t>
            </a:r>
            <a:r>
              <a:rPr lang="ru-RU" sz="2000" dirty="0">
                <a:solidFill>
                  <a:srgbClr val="FF0000"/>
                </a:solidFill>
                <a:latin typeface="Times New Roman" panose="02020603050405020304" pitchFamily="18" charset="0"/>
                <a:cs typeface="Times New Roman" panose="02020603050405020304" pitchFamily="18" charset="0"/>
              </a:rPr>
              <a:t>саны </a:t>
            </a:r>
            <a:r>
              <a:rPr lang="ru-RU" sz="2000" dirty="0" err="1">
                <a:solidFill>
                  <a:srgbClr val="FF0000"/>
                </a:solidFill>
                <a:latin typeface="Times New Roman" panose="02020603050405020304" pitchFamily="18" charset="0"/>
                <a:cs typeface="Times New Roman" panose="02020603050405020304" pitchFamily="18" charset="0"/>
              </a:rPr>
              <a:t>көбеюде</a:t>
            </a:r>
            <a:r>
              <a:rPr lang="ru-RU" sz="2000" dirty="0">
                <a:solidFill>
                  <a:srgbClr val="FF0000"/>
                </a:solidFill>
                <a:latin typeface="Times New Roman" panose="02020603050405020304" pitchFamily="18" charset="0"/>
                <a:cs typeface="Times New Roman" panose="02020603050405020304" pitchFamily="18" charset="0"/>
              </a:rPr>
              <a:t>. </a:t>
            </a:r>
            <a:r>
              <a:rPr lang="ru-RU" sz="2000" dirty="0" err="1">
                <a:solidFill>
                  <a:srgbClr val="FF0000"/>
                </a:solidFill>
                <a:latin typeface="Times New Roman" panose="02020603050405020304" pitchFamily="18" charset="0"/>
                <a:cs typeface="Times New Roman" panose="02020603050405020304" pitchFamily="18" charset="0"/>
              </a:rPr>
              <a:t>Сондықтанда мамандық қажеттілігі нарық талабына</a:t>
            </a:r>
            <a:r>
              <a:rPr lang="ru-RU" sz="2000" dirty="0">
                <a:solidFill>
                  <a:srgbClr val="FF0000"/>
                </a:solidFill>
                <a:latin typeface="Times New Roman" panose="02020603050405020304" pitchFamily="18" charset="0"/>
                <a:cs typeface="Times New Roman" panose="02020603050405020304" pitchFamily="18" charset="0"/>
              </a:rPr>
              <a:t> </a:t>
            </a:r>
            <a:r>
              <a:rPr lang="ru-RU" sz="2000" dirty="0" err="1">
                <a:solidFill>
                  <a:srgbClr val="FF0000"/>
                </a:solidFill>
                <a:latin typeface="Times New Roman" panose="02020603050405020304" pitchFamily="18" charset="0"/>
                <a:cs typeface="Times New Roman" panose="02020603050405020304" pitchFamily="18" charset="0"/>
              </a:rPr>
              <a:t>сай</a:t>
            </a:r>
            <a:r>
              <a:rPr lang="ru-RU" sz="2000" dirty="0">
                <a:solidFill>
                  <a:srgbClr val="FF0000"/>
                </a:solidFill>
                <a:latin typeface="Times New Roman" panose="02020603050405020304" pitchFamily="18" charset="0"/>
                <a:cs typeface="Times New Roman" panose="02020603050405020304" pitchFamily="18" charset="0"/>
              </a:rPr>
              <a:t> </a:t>
            </a:r>
            <a:r>
              <a:rPr lang="ru-RU" sz="2000" dirty="0" err="1">
                <a:solidFill>
                  <a:srgbClr val="FF0000"/>
                </a:solidFill>
                <a:latin typeface="Times New Roman" panose="02020603050405020304" pitchFamily="18" charset="0"/>
                <a:cs typeface="Times New Roman" panose="02020603050405020304" pitchFamily="18" charset="0"/>
              </a:rPr>
              <a:t>өзгеріп отырады</a:t>
            </a:r>
            <a:r>
              <a:rPr lang="ru-RU" sz="2000" dirty="0">
                <a:solidFill>
                  <a:srgbClr val="FF0000"/>
                </a:solidFill>
                <a:latin typeface="Times New Roman" panose="02020603050405020304" pitchFamily="18" charset="0"/>
                <a:cs typeface="Times New Roman" panose="02020603050405020304" pitchFamily="18" charset="0"/>
              </a:rPr>
              <a:t>. </a:t>
            </a:r>
          </a:p>
          <a:p>
            <a:pPr algn="just"/>
            <a:r>
              <a:rPr lang="ru-RU" sz="2000" dirty="0">
                <a:solidFill>
                  <a:srgbClr val="FF0000"/>
                </a:solidFill>
                <a:latin typeface="Times New Roman" panose="02020603050405020304" pitchFamily="18" charset="0"/>
                <a:cs typeface="Times New Roman" panose="02020603050405020304" pitchFamily="18" charset="0"/>
              </a:rPr>
              <a:t>        </a:t>
            </a:r>
            <a:r>
              <a:rPr lang="ru-RU" sz="2000" dirty="0" err="1">
                <a:solidFill>
                  <a:srgbClr val="FF0000"/>
                </a:solidFill>
                <a:latin typeface="Times New Roman" panose="02020603050405020304" pitchFamily="18" charset="0"/>
                <a:cs typeface="Times New Roman" panose="02020603050405020304" pitchFamily="18" charset="0"/>
              </a:rPr>
              <a:t>Қазіргі кезде</a:t>
            </a:r>
            <a:r>
              <a:rPr lang="ru-RU" sz="2000" dirty="0">
                <a:solidFill>
                  <a:srgbClr val="FF0000"/>
                </a:solidFill>
                <a:latin typeface="Times New Roman" panose="02020603050405020304" pitchFamily="18" charset="0"/>
                <a:cs typeface="Times New Roman" panose="02020603050405020304" pitchFamily="18" charset="0"/>
              </a:rPr>
              <a:t> </a:t>
            </a:r>
            <a:r>
              <a:rPr lang="ru-RU" sz="2000" dirty="0" err="1">
                <a:solidFill>
                  <a:srgbClr val="FF0000"/>
                </a:solidFill>
                <a:latin typeface="Times New Roman" panose="02020603050405020304" pitchFamily="18" charset="0"/>
                <a:cs typeface="Times New Roman" panose="02020603050405020304" pitchFamily="18" charset="0"/>
              </a:rPr>
              <a:t>жаңа </a:t>
            </a:r>
            <a:r>
              <a:rPr lang="ru-RU" sz="2000" dirty="0">
                <a:solidFill>
                  <a:srgbClr val="FF0000"/>
                </a:solidFill>
                <a:latin typeface="Times New Roman" panose="02020603050405020304" pitchFamily="18" charset="0"/>
                <a:cs typeface="Times New Roman" panose="02020603050405020304" pitchFamily="18" charset="0"/>
              </a:rPr>
              <a:t>технология </a:t>
            </a:r>
            <a:r>
              <a:rPr lang="ru-RU" sz="2000" dirty="0" err="1">
                <a:solidFill>
                  <a:srgbClr val="FF0000"/>
                </a:solidFill>
                <a:latin typeface="Times New Roman" panose="02020603050405020304" pitchFamily="18" charset="0"/>
                <a:cs typeface="Times New Roman" panose="02020603050405020304" pitchFamily="18" charset="0"/>
              </a:rPr>
              <a:t>саласындағы мамандар</a:t>
            </a:r>
            <a:r>
              <a:rPr lang="ru-RU" sz="2000" dirty="0">
                <a:solidFill>
                  <a:srgbClr val="FF0000"/>
                </a:solidFill>
                <a:latin typeface="Times New Roman" panose="02020603050405020304" pitchFamily="18" charset="0"/>
                <a:cs typeface="Times New Roman" panose="02020603050405020304" pitchFamily="18" charset="0"/>
              </a:rPr>
              <a:t>, технолог, газ – </a:t>
            </a:r>
            <a:r>
              <a:rPr lang="ru-RU" sz="2000" dirty="0" err="1">
                <a:solidFill>
                  <a:srgbClr val="FF0000"/>
                </a:solidFill>
                <a:latin typeface="Times New Roman" panose="02020603050405020304" pitchFamily="18" charset="0"/>
                <a:cs typeface="Times New Roman" panose="02020603050405020304" pitchFamily="18" charset="0"/>
              </a:rPr>
              <a:t>мұнай саласындағы инженерлер</a:t>
            </a:r>
            <a:r>
              <a:rPr lang="ru-RU" sz="2000" dirty="0">
                <a:solidFill>
                  <a:srgbClr val="FF0000"/>
                </a:solidFill>
                <a:latin typeface="Times New Roman" panose="02020603050405020304" pitchFamily="18" charset="0"/>
                <a:cs typeface="Times New Roman" panose="02020603050405020304" pitchFamily="18" charset="0"/>
              </a:rPr>
              <a:t>, </a:t>
            </a:r>
            <a:r>
              <a:rPr lang="ru-RU" sz="2000" dirty="0" err="1">
                <a:solidFill>
                  <a:srgbClr val="FF0000"/>
                </a:solidFill>
                <a:latin typeface="Times New Roman" panose="02020603050405020304" pitchFamily="18" charset="0"/>
                <a:cs typeface="Times New Roman" panose="02020603050405020304" pitchFamily="18" charset="0"/>
              </a:rPr>
              <a:t>ауылшаруашылық</a:t>
            </a:r>
            <a:r>
              <a:rPr lang="ru-RU" sz="2000" dirty="0">
                <a:solidFill>
                  <a:srgbClr val="FF0000"/>
                </a:solidFill>
                <a:latin typeface="Times New Roman" panose="02020603050405020304" pitchFamily="18" charset="0"/>
                <a:cs typeface="Times New Roman" panose="02020603050405020304" pitchFamily="18" charset="0"/>
              </a:rPr>
              <a:t>, </a:t>
            </a:r>
            <a:r>
              <a:rPr lang="ru-RU" sz="2000" dirty="0" err="1">
                <a:solidFill>
                  <a:srgbClr val="FF0000"/>
                </a:solidFill>
                <a:latin typeface="Times New Roman" panose="02020603050405020304" pitchFamily="18" charset="0"/>
                <a:cs typeface="Times New Roman" panose="02020603050405020304" pitchFamily="18" charset="0"/>
              </a:rPr>
              <a:t>құрылыс мамандықтарын дайындауға көп көңіл бөлінуде</a:t>
            </a:r>
            <a:r>
              <a:rPr lang="ru-RU" sz="2000" dirty="0">
                <a:solidFill>
                  <a:srgbClr val="FF0000"/>
                </a:solidFill>
                <a:latin typeface="Times New Roman" panose="02020603050405020304" pitchFamily="18" charset="0"/>
                <a:cs typeface="Times New Roman" panose="02020603050405020304" pitchFamily="18" charset="0"/>
              </a:rPr>
              <a:t>. </a:t>
            </a:r>
            <a:r>
              <a:rPr lang="ru-RU" sz="2000" dirty="0" err="1">
                <a:solidFill>
                  <a:srgbClr val="FF0000"/>
                </a:solidFill>
                <a:latin typeface="Times New Roman" panose="02020603050405020304" pitchFamily="18" charset="0"/>
                <a:cs typeface="Times New Roman" panose="02020603050405020304" pitchFamily="18" charset="0"/>
              </a:rPr>
              <a:t>Бұл денсаулық сақтау саласымен</a:t>
            </a:r>
            <a:r>
              <a:rPr lang="ru-RU" sz="2000" dirty="0">
                <a:solidFill>
                  <a:srgbClr val="FF0000"/>
                </a:solidFill>
                <a:latin typeface="Times New Roman" panose="02020603050405020304" pitchFamily="18" charset="0"/>
                <a:cs typeface="Times New Roman" panose="02020603050405020304" pitchFamily="18" charset="0"/>
              </a:rPr>
              <a:t> </a:t>
            </a:r>
            <a:r>
              <a:rPr lang="ru-RU" sz="2000" dirty="0" err="1">
                <a:solidFill>
                  <a:srgbClr val="FF0000"/>
                </a:solidFill>
                <a:latin typeface="Times New Roman" panose="02020603050405020304" pitchFamily="18" charset="0"/>
                <a:cs typeface="Times New Roman" panose="02020603050405020304" pitchFamily="18" charset="0"/>
              </a:rPr>
              <a:t>мектеп</a:t>
            </a:r>
            <a:r>
              <a:rPr lang="ru-RU" sz="2000" dirty="0">
                <a:solidFill>
                  <a:srgbClr val="FF0000"/>
                </a:solidFill>
                <a:latin typeface="Times New Roman" panose="02020603050405020304" pitchFamily="18" charset="0"/>
                <a:cs typeface="Times New Roman" panose="02020603050405020304" pitchFamily="18" charset="0"/>
              </a:rPr>
              <a:t> </a:t>
            </a:r>
            <a:r>
              <a:rPr lang="ru-RU" sz="2000" dirty="0" err="1">
                <a:solidFill>
                  <a:srgbClr val="FF0000"/>
                </a:solidFill>
                <a:latin typeface="Times New Roman" panose="02020603050405020304" pitchFamily="18" charset="0"/>
                <a:cs typeface="Times New Roman" panose="02020603050405020304" pitchFamily="18" charset="0"/>
              </a:rPr>
              <a:t>мұғалімдері, жоғары оқу орындарының оқытушыларына деген</a:t>
            </a:r>
            <a:r>
              <a:rPr lang="ru-RU" sz="2000" dirty="0">
                <a:solidFill>
                  <a:srgbClr val="FF0000"/>
                </a:solidFill>
                <a:latin typeface="Times New Roman" panose="02020603050405020304" pitchFamily="18" charset="0"/>
                <a:cs typeface="Times New Roman" panose="02020603050405020304" pitchFamily="18" charset="0"/>
              </a:rPr>
              <a:t> </a:t>
            </a:r>
            <a:r>
              <a:rPr lang="ru-RU" sz="2000" dirty="0" err="1">
                <a:solidFill>
                  <a:srgbClr val="FF0000"/>
                </a:solidFill>
                <a:latin typeface="Times New Roman" panose="02020603050405020304" pitchFamily="18" charset="0"/>
                <a:cs typeface="Times New Roman" panose="02020603050405020304" pitchFamily="18" charset="0"/>
              </a:rPr>
              <a:t>сұраныс азайды</a:t>
            </a:r>
            <a:r>
              <a:rPr lang="ru-RU" sz="2000" dirty="0">
                <a:solidFill>
                  <a:srgbClr val="FF0000"/>
                </a:solidFill>
                <a:latin typeface="Times New Roman" panose="02020603050405020304" pitchFamily="18" charset="0"/>
                <a:cs typeface="Times New Roman" panose="02020603050405020304" pitchFamily="18" charset="0"/>
              </a:rPr>
              <a:t> </a:t>
            </a:r>
            <a:r>
              <a:rPr lang="ru-RU" sz="2000" dirty="0" err="1">
                <a:solidFill>
                  <a:srgbClr val="FF0000"/>
                </a:solidFill>
                <a:latin typeface="Times New Roman" panose="02020603050405020304" pitchFamily="18" charset="0"/>
                <a:cs typeface="Times New Roman" panose="02020603050405020304" pitchFamily="18" charset="0"/>
              </a:rPr>
              <a:t>деген</a:t>
            </a:r>
            <a:r>
              <a:rPr lang="ru-RU" sz="2000" dirty="0">
                <a:solidFill>
                  <a:srgbClr val="FF0000"/>
                </a:solidFill>
                <a:latin typeface="Times New Roman" panose="02020603050405020304" pitchFamily="18" charset="0"/>
                <a:cs typeface="Times New Roman" panose="02020603050405020304" pitchFamily="18" charset="0"/>
              </a:rPr>
              <a:t> </a:t>
            </a:r>
            <a:r>
              <a:rPr lang="ru-RU" sz="2000" dirty="0" err="1">
                <a:solidFill>
                  <a:srgbClr val="FF0000"/>
                </a:solidFill>
                <a:latin typeface="Times New Roman" panose="02020603050405020304" pitchFamily="18" charset="0"/>
                <a:cs typeface="Times New Roman" panose="02020603050405020304" pitchFamily="18" charset="0"/>
              </a:rPr>
              <a:t>сөз емес</a:t>
            </a:r>
            <a:r>
              <a:rPr lang="ru-RU" sz="2000" dirty="0">
                <a:solidFill>
                  <a:srgbClr val="FF0000"/>
                </a:solidFill>
                <a:latin typeface="Times New Roman" panose="02020603050405020304" pitchFamily="18" charset="0"/>
                <a:cs typeface="Times New Roman" panose="02020603050405020304" pitchFamily="18" charset="0"/>
              </a:rPr>
              <a:t>, </a:t>
            </a:r>
            <a:r>
              <a:rPr lang="ru-RU" sz="2000" dirty="0" err="1">
                <a:solidFill>
                  <a:srgbClr val="FF0000"/>
                </a:solidFill>
                <a:latin typeface="Times New Roman" panose="02020603050405020304" pitchFamily="18" charset="0"/>
                <a:cs typeface="Times New Roman" panose="02020603050405020304" pitchFamily="18" charset="0"/>
              </a:rPr>
              <a:t>себебі</a:t>
            </a:r>
            <a:r>
              <a:rPr lang="ru-RU" sz="2000" dirty="0">
                <a:solidFill>
                  <a:srgbClr val="FF0000"/>
                </a:solidFill>
                <a:latin typeface="Times New Roman" panose="02020603050405020304" pitchFamily="18" charset="0"/>
                <a:cs typeface="Times New Roman" panose="02020603050405020304" pitchFamily="18" charset="0"/>
              </a:rPr>
              <a:t> </a:t>
            </a:r>
            <a:r>
              <a:rPr lang="ru-RU" sz="2000" dirty="0" err="1">
                <a:solidFill>
                  <a:srgbClr val="FF0000"/>
                </a:solidFill>
                <a:latin typeface="Times New Roman" panose="02020603050405020304" pitchFamily="18" charset="0"/>
                <a:cs typeface="Times New Roman" panose="02020603050405020304" pitchFamily="18" charset="0"/>
              </a:rPr>
              <a:t>бұл мамандықтар қай кезде</a:t>
            </a:r>
            <a:r>
              <a:rPr lang="ru-RU" sz="2000" dirty="0">
                <a:solidFill>
                  <a:srgbClr val="FF0000"/>
                </a:solidFill>
                <a:latin typeface="Times New Roman" panose="02020603050405020304" pitchFamily="18" charset="0"/>
                <a:cs typeface="Times New Roman" panose="02020603050405020304" pitchFamily="18" charset="0"/>
              </a:rPr>
              <a:t> </a:t>
            </a:r>
            <a:r>
              <a:rPr lang="ru-RU" sz="2000" dirty="0" err="1">
                <a:solidFill>
                  <a:srgbClr val="FF0000"/>
                </a:solidFill>
                <a:latin typeface="Times New Roman" panose="02020603050405020304" pitchFamily="18" charset="0"/>
                <a:cs typeface="Times New Roman" panose="02020603050405020304" pitchFamily="18" charset="0"/>
              </a:rPr>
              <a:t>болмасын</a:t>
            </a:r>
            <a:r>
              <a:rPr lang="ru-RU" sz="2000" dirty="0">
                <a:solidFill>
                  <a:srgbClr val="FF0000"/>
                </a:solidFill>
                <a:latin typeface="Times New Roman" panose="02020603050405020304" pitchFamily="18" charset="0"/>
                <a:cs typeface="Times New Roman" panose="02020603050405020304" pitchFamily="18" charset="0"/>
              </a:rPr>
              <a:t>  </a:t>
            </a:r>
            <a:r>
              <a:rPr lang="ru-RU" sz="2000" dirty="0" err="1">
                <a:solidFill>
                  <a:srgbClr val="FF0000"/>
                </a:solidFill>
                <a:latin typeface="Times New Roman" panose="02020603050405020304" pitchFamily="18" charset="0"/>
                <a:cs typeface="Times New Roman" panose="02020603050405020304" pitchFamily="18" charset="0"/>
              </a:rPr>
              <a:t>керек</a:t>
            </a:r>
            <a:r>
              <a:rPr lang="ru-RU" sz="2000" dirty="0">
                <a:solidFill>
                  <a:srgbClr val="FF0000"/>
                </a:solidFill>
                <a:latin typeface="Times New Roman" panose="02020603050405020304" pitchFamily="18" charset="0"/>
                <a:cs typeface="Times New Roman" panose="02020603050405020304" pitchFamily="18" charset="0"/>
              </a:rPr>
              <a:t> </a:t>
            </a:r>
            <a:r>
              <a:rPr lang="ru-RU" sz="2000" dirty="0" err="1">
                <a:solidFill>
                  <a:srgbClr val="FF0000"/>
                </a:solidFill>
                <a:latin typeface="Times New Roman" panose="02020603050405020304" pitchFamily="18" charset="0"/>
                <a:cs typeface="Times New Roman" panose="02020603050405020304" pitchFamily="18" charset="0"/>
              </a:rPr>
              <a:t>мамандықтар.</a:t>
            </a:r>
            <a:endParaRPr lang="ru-RU" sz="2000" dirty="0">
              <a:solidFill>
                <a:srgbClr val="FF0000"/>
              </a:solidFill>
              <a:latin typeface="Times New Roman" panose="02020603050405020304" pitchFamily="18" charset="0"/>
              <a:cs typeface="Times New Roman" panose="02020603050405020304" pitchFamily="18" charset="0"/>
            </a:endParaRPr>
          </a:p>
        </p:txBody>
      </p:sp>
      <p:pic>
        <p:nvPicPr>
          <p:cNvPr id="8196" name="Picture 4" descr="http://vnews.agency/uploads/posts/2016-01/1452070133_samye-populyarnye-professii-2016-goda-tablica.jpg"/>
          <p:cNvPicPr>
            <a:picLocks noChangeAspect="1" noChangeArrowheads="1"/>
          </p:cNvPicPr>
          <p:nvPr/>
        </p:nvPicPr>
        <p:blipFill>
          <a:blip r:embed="rId2" cstate="print"/>
          <a:srcRect/>
          <a:stretch>
            <a:fillRect/>
          </a:stretch>
        </p:blipFill>
        <p:spPr bwMode="auto">
          <a:xfrm>
            <a:off x="2000232" y="4429132"/>
            <a:ext cx="5143536" cy="2428868"/>
          </a:xfrm>
          <a:prstGeom prst="rect">
            <a:avLst/>
          </a:prstGeom>
          <a:ln>
            <a:noFill/>
          </a:ln>
          <a:effectLst>
            <a:softEdge rad="112500"/>
          </a:effectLst>
        </p:spPr>
      </p:pic>
    </p:spTree>
    <p:extLst>
      <p:ext uri="{BB962C8B-B14F-4D97-AF65-F5344CB8AC3E}">
        <p14:creationId xmlns:p14="http://schemas.microsoft.com/office/powerpoint/2010/main" val="26078125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Содержимое 3" descr="01.jpg"/>
          <p:cNvPicPr>
            <a:picLocks noGrp="1" noChangeAspect="1"/>
          </p:cNvPicPr>
          <p:nvPr>
            <p:ph idx="1"/>
          </p:nvPr>
        </p:nvPicPr>
        <p:blipFill>
          <a:blip r:embed="rId2" cstate="print"/>
          <a:stretch>
            <a:fillRect/>
          </a:stretch>
        </p:blipFill>
        <p:spPr>
          <a:xfrm>
            <a:off x="-214346" y="-142900"/>
            <a:ext cx="9358346" cy="7000900"/>
          </a:xfrm>
        </p:spPr>
      </p:pic>
      <p:sp>
        <p:nvSpPr>
          <p:cNvPr id="5" name="Прямоугольник 4"/>
          <p:cNvSpPr/>
          <p:nvPr/>
        </p:nvSpPr>
        <p:spPr>
          <a:xfrm>
            <a:off x="0" y="357166"/>
            <a:ext cx="8858280" cy="5940088"/>
          </a:xfrm>
          <a:prstGeom prst="rect">
            <a:avLst/>
          </a:prstGeom>
        </p:spPr>
        <p:txBody>
          <a:bodyPr wrap="square">
            <a:spAutoFit/>
          </a:bodyPr>
          <a:lstStyle/>
          <a:p>
            <a:pPr indent="358775" algn="just"/>
            <a:r>
              <a:rPr lang="ru-RU" sz="2000" b="1" dirty="0">
                <a:latin typeface="Times New Roman" pitchFamily="18" charset="0"/>
                <a:cs typeface="Times New Roman" pitchFamily="18" charset="0"/>
              </a:rPr>
              <a:t>  Дефектология</a:t>
            </a:r>
            <a:r>
              <a:rPr lang="ru-RU" sz="2000" b="1" baseline="30000" dirty="0">
                <a:latin typeface="Times New Roman" pitchFamily="18" charset="0"/>
                <a:cs typeface="Times New Roman" pitchFamily="18" charset="0"/>
              </a:rPr>
              <a:t> </a:t>
            </a:r>
            <a:r>
              <a:rPr lang="ru-RU" sz="2000" i="1" dirty="0">
                <a:latin typeface="Times New Roman" pitchFamily="18" charset="0"/>
                <a:cs typeface="Times New Roman" pitchFamily="18" charset="0"/>
              </a:rPr>
              <a:t>(лат. </a:t>
            </a:r>
            <a:r>
              <a:rPr lang="en-US" sz="2000" dirty="0" err="1">
                <a:latin typeface="Times New Roman" pitchFamily="18" charset="0"/>
                <a:cs typeface="Times New Roman" pitchFamily="18" charset="0"/>
              </a:rPr>
              <a:t>defectus</a:t>
            </a:r>
            <a:r>
              <a:rPr lang="en-US" sz="2000" dirty="0">
                <a:latin typeface="Times New Roman" pitchFamily="18" charset="0"/>
                <a:cs typeface="Times New Roman" pitchFamily="18" charset="0"/>
              </a:rPr>
              <a:t> </a:t>
            </a:r>
            <a:r>
              <a:rPr lang="en-US" sz="2000" i="1" dirty="0">
                <a:latin typeface="Times New Roman" pitchFamily="18" charset="0"/>
                <a:cs typeface="Times New Roman" pitchFamily="18" charset="0"/>
              </a:rPr>
              <a:t>– </a:t>
            </a:r>
            <a:r>
              <a:rPr lang="ru-RU" sz="2000" i="1" dirty="0" err="1">
                <a:latin typeface="Times New Roman" pitchFamily="18" charset="0"/>
                <a:cs typeface="Times New Roman" pitchFamily="18" charset="0"/>
              </a:rPr>
              <a:t>жетімсіздік</a:t>
            </a:r>
            <a:r>
              <a:rPr lang="ru-RU" sz="2000" i="1" dirty="0">
                <a:latin typeface="Times New Roman" pitchFamily="18" charset="0"/>
                <a:cs typeface="Times New Roman" pitchFamily="18" charset="0"/>
              </a:rPr>
              <a:t> </a:t>
            </a:r>
            <a:r>
              <a:rPr lang="ru-RU" sz="2000" i="1" dirty="0" err="1">
                <a:latin typeface="Times New Roman" pitchFamily="18" charset="0"/>
                <a:cs typeface="Times New Roman" pitchFamily="18" charset="0"/>
              </a:rPr>
              <a:t>және </a:t>
            </a:r>
            <a:r>
              <a:rPr lang="ru-RU" sz="2000" i="1" dirty="0">
                <a:latin typeface="Times New Roman" pitchFamily="18" charset="0"/>
                <a:cs typeface="Times New Roman" pitchFamily="18" charset="0"/>
              </a:rPr>
              <a:t>гр. </a:t>
            </a:r>
            <a:r>
              <a:rPr lang="el-GR" sz="2000" dirty="0">
                <a:latin typeface="Times New Roman" pitchFamily="18" charset="0"/>
                <a:cs typeface="Times New Roman" pitchFamily="18" charset="0"/>
              </a:rPr>
              <a:t>λόγος </a:t>
            </a:r>
            <a:r>
              <a:rPr lang="el-GR" sz="2000" i="1" dirty="0">
                <a:latin typeface="Times New Roman" pitchFamily="18" charset="0"/>
                <a:cs typeface="Times New Roman" pitchFamily="18" charset="0"/>
              </a:rPr>
              <a:t>– </a:t>
            </a:r>
            <a:r>
              <a:rPr lang="ru-RU" sz="2000" i="1" dirty="0" err="1">
                <a:latin typeface="Times New Roman" pitchFamily="18" charset="0"/>
                <a:cs typeface="Times New Roman" pitchFamily="18" charset="0"/>
              </a:rPr>
              <a:t>ілім</a:t>
            </a:r>
            <a:r>
              <a:rPr lang="ru-RU" sz="2000" i="1" dirty="0">
                <a:latin typeface="Times New Roman" pitchFamily="18" charset="0"/>
                <a:cs typeface="Times New Roman" pitchFamily="18" charset="0"/>
              </a:rPr>
              <a:t>)</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–педагогиканың көру, есту</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сөйлеу мүшелерінде, ақыл-ойының дамуында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табиғи кемістігі</a:t>
            </a:r>
            <a:r>
              <a:rPr lang="ru-RU" sz="2000" dirty="0">
                <a:latin typeface="Times New Roman" pitchFamily="18" charset="0"/>
                <a:cs typeface="Times New Roman" pitchFamily="18" charset="0"/>
              </a:rPr>
              <a:t> бар </a:t>
            </a:r>
            <a:r>
              <a:rPr lang="ru-RU" sz="2000" dirty="0" err="1">
                <a:latin typeface="Times New Roman" pitchFamily="18" charset="0"/>
                <a:cs typeface="Times New Roman" pitchFamily="18" charset="0"/>
              </a:rPr>
              <a:t>балаларды</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оқыту </a:t>
            </a:r>
            <a:r>
              <a:rPr lang="ru-RU" sz="2000" dirty="0">
                <a:latin typeface="Times New Roman" pitchFamily="18" charset="0"/>
                <a:cs typeface="Times New Roman" pitchFamily="18" charset="0"/>
              </a:rPr>
              <a:t>мен </a:t>
            </a:r>
            <a:r>
              <a:rPr lang="ru-RU" sz="2000" dirty="0" err="1">
                <a:latin typeface="Times New Roman" pitchFamily="18" charset="0"/>
                <a:cs typeface="Times New Roman" pitchFamily="18" charset="0"/>
              </a:rPr>
              <a:t>тәрбиелеу мәселелерін зерттейтін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арнаулы</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саласы</a:t>
            </a:r>
            <a:r>
              <a:rPr lang="ru-RU" sz="2000" dirty="0">
                <a:latin typeface="Times New Roman" pitchFamily="18" charset="0"/>
                <a:cs typeface="Times New Roman" pitchFamily="18" charset="0"/>
              </a:rPr>
              <a:t>.            </a:t>
            </a:r>
          </a:p>
          <a:p>
            <a:pPr indent="358775" algn="just"/>
            <a:r>
              <a:rPr lang="ru-RU" sz="2000" dirty="0">
                <a:latin typeface="Times New Roman" pitchFamily="18" charset="0"/>
                <a:cs typeface="Times New Roman" pitchFamily="18" charset="0"/>
              </a:rPr>
              <a:t>Дефектология невропатология,  генетика, психология, педагогика, </a:t>
            </a:r>
            <a:r>
              <a:rPr lang="ru-RU" sz="2000" dirty="0" err="1">
                <a:latin typeface="Times New Roman" pitchFamily="18" charset="0"/>
                <a:cs typeface="Times New Roman" pitchFamily="18" charset="0"/>
              </a:rPr>
              <a:t>тіл</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білімі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секілді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бір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ғылым салаларымен</a:t>
            </a:r>
            <a:r>
              <a:rPr lang="ru-RU" sz="2000" dirty="0">
                <a:latin typeface="Times New Roman" pitchFamily="18" charset="0"/>
                <a:cs typeface="Times New Roman" pitchFamily="18" charset="0"/>
              </a:rPr>
              <a:t> де </a:t>
            </a:r>
            <a:r>
              <a:rPr lang="ru-RU" sz="2000" dirty="0" err="1">
                <a:latin typeface="Times New Roman" pitchFamily="18" charset="0"/>
                <a:cs typeface="Times New Roman" pitchFamily="18" charset="0"/>
              </a:rPr>
              <a:t>тығыз байланысты</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Шет</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елдердің көпшілігінде </a:t>
            </a:r>
            <a:r>
              <a:rPr lang="ru-RU" sz="2000" dirty="0">
                <a:latin typeface="Times New Roman" pitchFamily="18" charset="0"/>
                <a:cs typeface="Times New Roman" pitchFamily="18" charset="0"/>
              </a:rPr>
              <a:t>«Дефектология» </a:t>
            </a:r>
            <a:r>
              <a:rPr lang="ru-RU" sz="2000" dirty="0" err="1">
                <a:latin typeface="Times New Roman" pitchFamily="18" charset="0"/>
                <a:cs typeface="Times New Roman" pitchFamily="18" charset="0"/>
              </a:rPr>
              <a:t>терминінің орнына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арнайы</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оқыту</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термині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қолданылады</a:t>
            </a:r>
            <a:r>
              <a:rPr lang="ru-RU" sz="2000" dirty="0">
                <a:latin typeface="Times New Roman" pitchFamily="18" charset="0"/>
                <a:cs typeface="Times New Roman" pitchFamily="18" charset="0"/>
              </a:rPr>
              <a:t>. Ал </a:t>
            </a:r>
            <a:r>
              <a:rPr lang="ru-RU" sz="2000" dirty="0" err="1">
                <a:latin typeface="Times New Roman" pitchFamily="18" charset="0"/>
                <a:cs typeface="Times New Roman" pitchFamily="18" charset="0"/>
              </a:rPr>
              <a:t>Германияда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Австрияда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Швецияда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бұл </a:t>
            </a:r>
            <a:r>
              <a:rPr lang="ru-RU" sz="2000" dirty="0">
                <a:latin typeface="Times New Roman" pitchFamily="18" charset="0"/>
                <a:cs typeface="Times New Roman" pitchFamily="18" charset="0"/>
              </a:rPr>
              <a:t>сала «</a:t>
            </a:r>
            <a:r>
              <a:rPr lang="ru-RU" sz="2000" dirty="0" err="1">
                <a:latin typeface="Times New Roman" pitchFamily="18" charset="0"/>
                <a:cs typeface="Times New Roman" pitchFamily="18" charset="0"/>
              </a:rPr>
              <a:t>емдік</a:t>
            </a:r>
            <a:r>
              <a:rPr lang="ru-RU" sz="2000" dirty="0">
                <a:latin typeface="Times New Roman" pitchFamily="18" charset="0"/>
                <a:cs typeface="Times New Roman" pitchFamily="18" charset="0"/>
              </a:rPr>
              <a:t> педагогика» </a:t>
            </a:r>
            <a:r>
              <a:rPr lang="ru-RU" sz="2000" dirty="0" err="1">
                <a:latin typeface="Times New Roman" pitchFamily="18" charset="0"/>
                <a:cs typeface="Times New Roman" pitchFamily="18" charset="0"/>
              </a:rPr>
              <a:t>деп</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аталады</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Бұрынғы КСРО-да</a:t>
            </a:r>
            <a:r>
              <a:rPr lang="ru-RU" sz="2000" dirty="0">
                <a:latin typeface="Times New Roman" pitchFamily="18" charset="0"/>
                <a:cs typeface="Times New Roman" pitchFamily="18" charset="0"/>
              </a:rPr>
              <a:t> Дефектология </a:t>
            </a:r>
            <a:r>
              <a:rPr lang="ru-RU" sz="2000" dirty="0" err="1">
                <a:latin typeface="Times New Roman" pitchFamily="18" charset="0"/>
                <a:cs typeface="Times New Roman" pitchFamily="18" charset="0"/>
              </a:rPr>
              <a:t>жөніндегі ғылым-зерттеу жұмыстарын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Мәскеудегі </a:t>
            </a:r>
            <a:r>
              <a:rPr lang="ru-RU" sz="2000" dirty="0">
                <a:latin typeface="Times New Roman" pitchFamily="18" charset="0"/>
                <a:cs typeface="Times New Roman" pitchFamily="18" charset="0"/>
              </a:rPr>
              <a:t>Педагогика </a:t>
            </a:r>
            <a:r>
              <a:rPr lang="ru-RU" sz="2000" dirty="0" err="1">
                <a:latin typeface="Times New Roman" pitchFamily="18" charset="0"/>
                <a:cs typeface="Times New Roman" pitchFamily="18" charset="0"/>
              </a:rPr>
              <a:t>ғылымдар академиясының </a:t>
            </a:r>
            <a:r>
              <a:rPr lang="ru-RU" sz="2000" dirty="0">
                <a:latin typeface="Times New Roman" pitchFamily="18" charset="0"/>
                <a:cs typeface="Times New Roman" pitchFamily="18" charset="0"/>
              </a:rPr>
              <a:t>Дефектология </a:t>
            </a:r>
            <a:r>
              <a:rPr lang="ru-RU" sz="2000" dirty="0" err="1">
                <a:latin typeface="Times New Roman" pitchFamily="18" charset="0"/>
                <a:cs typeface="Times New Roman" pitchFamily="18" charset="0"/>
              </a:rPr>
              <a:t>институтында</a:t>
            </a:r>
            <a:r>
              <a:rPr lang="ru-RU" sz="2000" dirty="0">
                <a:latin typeface="Times New Roman" pitchFamily="18" charset="0"/>
                <a:cs typeface="Times New Roman" pitchFamily="18" charset="0"/>
              </a:rPr>
              <a:t>, Киев педагогика </a:t>
            </a:r>
            <a:r>
              <a:rPr lang="ru-RU" sz="2000" dirty="0" err="1">
                <a:latin typeface="Times New Roman" pitchFamily="18" charset="0"/>
                <a:cs typeface="Times New Roman" pitchFamily="18" charset="0"/>
              </a:rPr>
              <a:t>және </a:t>
            </a:r>
            <a:r>
              <a:rPr lang="ru-RU" sz="2000" dirty="0">
                <a:latin typeface="Times New Roman" pitchFamily="18" charset="0"/>
                <a:cs typeface="Times New Roman" pitchFamily="18" charset="0"/>
              </a:rPr>
              <a:t>психология </a:t>
            </a:r>
            <a:r>
              <a:rPr lang="ru-RU" sz="2000" dirty="0" err="1">
                <a:latin typeface="Times New Roman" pitchFamily="18" charset="0"/>
                <a:cs typeface="Times New Roman" pitchFamily="18" charset="0"/>
              </a:rPr>
              <a:t>институтында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басқа </a:t>
            </a:r>
            <a:r>
              <a:rPr lang="ru-RU" sz="2000" dirty="0">
                <a:latin typeface="Times New Roman" pitchFamily="18" charset="0"/>
                <a:cs typeface="Times New Roman" pitchFamily="18" charset="0"/>
              </a:rPr>
              <a:t>да </a:t>
            </a:r>
            <a:r>
              <a:rPr lang="ru-RU" sz="2000" dirty="0" err="1">
                <a:latin typeface="Times New Roman" pitchFamily="18" charset="0"/>
                <a:cs typeface="Times New Roman" pitchFamily="18" charset="0"/>
              </a:rPr>
              <a:t>педагогикалық институттардың </a:t>
            </a:r>
            <a:r>
              <a:rPr lang="ru-RU" sz="2000" dirty="0">
                <a:latin typeface="Times New Roman" pitchFamily="18" charset="0"/>
                <a:cs typeface="Times New Roman" pitchFamily="18" charset="0"/>
              </a:rPr>
              <a:t>дефектология </a:t>
            </a:r>
            <a:r>
              <a:rPr lang="ru-RU" sz="2000" dirty="0" err="1">
                <a:latin typeface="Times New Roman" pitchFamily="18" charset="0"/>
                <a:cs typeface="Times New Roman" pitchFamily="18" charset="0"/>
              </a:rPr>
              <a:t>факультеттерінің кафедраларында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мектептерде</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жүргізілді</a:t>
            </a:r>
            <a:r>
              <a:rPr lang="ru-RU" sz="2000" dirty="0">
                <a:latin typeface="Times New Roman" pitchFamily="18" charset="0"/>
                <a:cs typeface="Times New Roman" pitchFamily="18" charset="0"/>
              </a:rPr>
              <a:t>. 1931 </a:t>
            </a:r>
            <a:r>
              <a:rPr lang="ru-RU" sz="2000" dirty="0" err="1">
                <a:latin typeface="Times New Roman" pitchFamily="18" charset="0"/>
                <a:cs typeface="Times New Roman" pitchFamily="18" charset="0"/>
              </a:rPr>
              <a:t>жылы</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Алматыда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құлағы мүкіс</a:t>
            </a:r>
            <a:r>
              <a:rPr lang="ru-RU" sz="2000" dirty="0">
                <a:latin typeface="Times New Roman" pitchFamily="18" charset="0"/>
                <a:cs typeface="Times New Roman" pitchFamily="18" charset="0"/>
              </a:rPr>
              <a:t>, 1932 </a:t>
            </a:r>
            <a:r>
              <a:rPr lang="ru-RU" sz="2000" dirty="0" err="1">
                <a:latin typeface="Times New Roman" pitchFamily="18" charset="0"/>
                <a:cs typeface="Times New Roman" pitchFamily="18" charset="0"/>
              </a:rPr>
              <a:t>жылы</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көз кемістігі</a:t>
            </a:r>
            <a:r>
              <a:rPr lang="ru-RU" sz="2000" dirty="0">
                <a:latin typeface="Times New Roman" pitchFamily="18" charset="0"/>
                <a:cs typeface="Times New Roman" pitchFamily="18" charset="0"/>
              </a:rPr>
              <a:t> бар </a:t>
            </a:r>
            <a:r>
              <a:rPr lang="ru-RU" sz="2000" dirty="0" err="1">
                <a:latin typeface="Times New Roman" pitchFamily="18" charset="0"/>
                <a:cs typeface="Times New Roman" pitchFamily="18" charset="0"/>
              </a:rPr>
              <a:t>балалар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үшін алғашқы арнаулы</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мектептер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ашылды</a:t>
            </a:r>
            <a:r>
              <a:rPr lang="ru-RU" sz="2000" dirty="0">
                <a:latin typeface="Times New Roman" pitchFamily="18" charset="0"/>
                <a:cs typeface="Times New Roman" pitchFamily="18" charset="0"/>
              </a:rPr>
              <a:t>. </a:t>
            </a:r>
            <a:r>
              <a:rPr lang="en-US" sz="2000" dirty="0">
                <a:latin typeface="Times New Roman" pitchFamily="18" charset="0"/>
                <a:cs typeface="Times New Roman" pitchFamily="18" charset="0"/>
              </a:rPr>
              <a:t>XX </a:t>
            </a:r>
            <a:r>
              <a:rPr lang="ru-RU" sz="2000" dirty="0" err="1">
                <a:latin typeface="Times New Roman" pitchFamily="18" charset="0"/>
                <a:cs typeface="Times New Roman" pitchFamily="18" charset="0"/>
              </a:rPr>
              <a:t>ғасырдың </a:t>
            </a:r>
            <a:r>
              <a:rPr lang="ru-RU" sz="2000" dirty="0">
                <a:latin typeface="Times New Roman" pitchFamily="18" charset="0"/>
                <a:cs typeface="Times New Roman" pitchFamily="18" charset="0"/>
              </a:rPr>
              <a:t>60 - </a:t>
            </a:r>
            <a:r>
              <a:rPr lang="ru-RU" sz="2000" dirty="0" err="1">
                <a:latin typeface="Times New Roman" pitchFamily="18" charset="0"/>
                <a:cs typeface="Times New Roman" pitchFamily="18" charset="0"/>
              </a:rPr>
              <a:t>жылдарынан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бастап</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көмекші мектептер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жұмыс істеп</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келеді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Мұндай мектептерде</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жұмыс істейтін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арнаулы</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кадрлар</a:t>
            </a:r>
            <a:r>
              <a:rPr lang="ru-RU" sz="2000" dirty="0">
                <a:latin typeface="Times New Roman" pitchFamily="18" charset="0"/>
                <a:cs typeface="Times New Roman" pitchFamily="18" charset="0"/>
              </a:rPr>
              <a:t> 1976 </a:t>
            </a:r>
            <a:r>
              <a:rPr lang="ru-RU" sz="2000" dirty="0" err="1">
                <a:latin typeface="Times New Roman" pitchFamily="18" charset="0"/>
                <a:cs typeface="Times New Roman" pitchFamily="18" charset="0"/>
              </a:rPr>
              <a:t>жылдан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Алматы</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мемлекеттік</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университетінде</a:t>
            </a:r>
            <a:r>
              <a:rPr lang="ru-RU" sz="2000" dirty="0">
                <a:latin typeface="Times New Roman" pitchFamily="18" charset="0"/>
                <a:cs typeface="Times New Roman" pitchFamily="18" charset="0"/>
              </a:rPr>
              <a:t>, 1984 </a:t>
            </a:r>
            <a:r>
              <a:rPr lang="ru-RU" sz="2000" dirty="0" err="1">
                <a:latin typeface="Times New Roman" pitchFamily="18" charset="0"/>
                <a:cs typeface="Times New Roman" pitchFamily="18" charset="0"/>
              </a:rPr>
              <a:t>жылдан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Қарағанды мемлекеттік</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университетінде</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даярланды</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Қазақстанда табиғи кемістігі</a:t>
            </a:r>
            <a:r>
              <a:rPr lang="ru-RU" sz="2000" dirty="0">
                <a:latin typeface="Times New Roman" pitchFamily="18" charset="0"/>
                <a:cs typeface="Times New Roman" pitchFamily="18" charset="0"/>
              </a:rPr>
              <a:t> бар </a:t>
            </a:r>
            <a:r>
              <a:rPr lang="ru-RU" sz="2000" dirty="0" err="1">
                <a:latin typeface="Times New Roman" pitchFamily="18" charset="0"/>
                <a:cs typeface="Times New Roman" pitchFamily="18" charset="0"/>
              </a:rPr>
              <a:t>балалар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мемлекет</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есебінен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арнаулы</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мектептерде</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тегін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оқытылады</a:t>
            </a:r>
            <a:r>
              <a:rPr lang="ru-RU" sz="2000" dirty="0">
                <a:latin typeface="Times New Roman" pitchFamily="18" charset="0"/>
                <a:cs typeface="Times New Roman" pitchFamily="18" charset="0"/>
              </a:rPr>
              <a:t>.</a:t>
            </a:r>
          </a:p>
        </p:txBody>
      </p:sp>
    </p:spTree>
    <p:extLst>
      <p:ext uri="{BB962C8B-B14F-4D97-AF65-F5344CB8AC3E}">
        <p14:creationId xmlns:p14="http://schemas.microsoft.com/office/powerpoint/2010/main" val="175998006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Содержимое 3" descr="69646-2.jpg"/>
          <p:cNvPicPr>
            <a:picLocks noGrp="1" noChangeAspect="1"/>
          </p:cNvPicPr>
          <p:nvPr>
            <p:ph idx="1"/>
          </p:nvPr>
        </p:nvPicPr>
        <p:blipFill>
          <a:blip r:embed="rId2" cstate="print"/>
          <a:stretch>
            <a:fillRect/>
          </a:stretch>
        </p:blipFill>
        <p:spPr>
          <a:xfrm>
            <a:off x="0" y="0"/>
            <a:ext cx="9144000" cy="6858000"/>
          </a:xfrm>
        </p:spPr>
      </p:pic>
      <p:sp>
        <p:nvSpPr>
          <p:cNvPr id="5" name="Прямоугольник с двумя скругленными противолежащими углами 4"/>
          <p:cNvSpPr/>
          <p:nvPr/>
        </p:nvSpPr>
        <p:spPr>
          <a:xfrm>
            <a:off x="2214546" y="142852"/>
            <a:ext cx="4786346" cy="1500198"/>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3200" dirty="0">
                <a:latin typeface="Times New Roman" pitchFamily="18" charset="0"/>
                <a:cs typeface="Times New Roman" pitchFamily="18" charset="0"/>
              </a:rPr>
              <a:t>Дефектология 4 салаға бөлінеді   </a:t>
            </a:r>
            <a:endParaRPr lang="ru-RU" sz="3200" dirty="0">
              <a:latin typeface="Times New Roman" pitchFamily="18" charset="0"/>
              <a:cs typeface="Times New Roman" pitchFamily="18" charset="0"/>
            </a:endParaRPr>
          </a:p>
        </p:txBody>
      </p:sp>
      <p:sp>
        <p:nvSpPr>
          <p:cNvPr id="6" name="Овал 5"/>
          <p:cNvSpPr/>
          <p:nvPr/>
        </p:nvSpPr>
        <p:spPr>
          <a:xfrm>
            <a:off x="357158" y="2928934"/>
            <a:ext cx="1928826" cy="2214578"/>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dirty="0" err="1">
                <a:solidFill>
                  <a:schemeClr val="bg1"/>
                </a:solidFill>
                <a:latin typeface="Times New Roman" pitchFamily="18" charset="0"/>
                <a:cs typeface="Times New Roman" pitchFamily="18" charset="0"/>
              </a:rPr>
              <a:t>Сурдопеда-гогика</a:t>
            </a:r>
            <a:endParaRPr lang="ru-RU" sz="2000" dirty="0">
              <a:solidFill>
                <a:schemeClr val="bg1"/>
              </a:solidFill>
              <a:latin typeface="Times New Roman" pitchFamily="18" charset="0"/>
              <a:cs typeface="Times New Roman" pitchFamily="18" charset="0"/>
            </a:endParaRPr>
          </a:p>
        </p:txBody>
      </p:sp>
      <p:sp>
        <p:nvSpPr>
          <p:cNvPr id="7" name="Овал 6"/>
          <p:cNvSpPr/>
          <p:nvPr/>
        </p:nvSpPr>
        <p:spPr>
          <a:xfrm>
            <a:off x="2571736" y="2928934"/>
            <a:ext cx="1928826" cy="221457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dirty="0" err="1">
                <a:solidFill>
                  <a:schemeClr val="bg1"/>
                </a:solidFill>
                <a:latin typeface="Times New Roman" pitchFamily="18" charset="0"/>
                <a:cs typeface="Times New Roman" pitchFamily="18" charset="0"/>
              </a:rPr>
              <a:t>Тифлопе-дагогика</a:t>
            </a:r>
            <a:endParaRPr lang="ru-RU" sz="2000" dirty="0">
              <a:solidFill>
                <a:schemeClr val="bg1"/>
              </a:solidFill>
              <a:latin typeface="Times New Roman" pitchFamily="18" charset="0"/>
              <a:cs typeface="Times New Roman" pitchFamily="18" charset="0"/>
            </a:endParaRPr>
          </a:p>
        </p:txBody>
      </p:sp>
      <p:sp>
        <p:nvSpPr>
          <p:cNvPr id="8" name="Овал 7"/>
          <p:cNvSpPr/>
          <p:nvPr/>
        </p:nvSpPr>
        <p:spPr>
          <a:xfrm>
            <a:off x="4714876" y="2928934"/>
            <a:ext cx="1928826" cy="221457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u="sng" dirty="0" err="1">
                <a:solidFill>
                  <a:schemeClr val="bg1"/>
                </a:solidFill>
                <a:latin typeface="Times New Roman" pitchFamily="18" charset="0"/>
                <a:cs typeface="Times New Roman" pitchFamily="18" charset="0"/>
              </a:rPr>
              <a:t>Олигофре</a:t>
            </a:r>
            <a:r>
              <a:rPr lang="ru-RU" sz="2000" u="sng" dirty="0">
                <a:solidFill>
                  <a:schemeClr val="bg1"/>
                </a:solidFill>
                <a:latin typeface="Times New Roman" pitchFamily="18" charset="0"/>
                <a:cs typeface="Times New Roman" pitchFamily="18" charset="0"/>
              </a:rPr>
              <a:t>-</a:t>
            </a:r>
          </a:p>
          <a:p>
            <a:pPr algn="ctr"/>
            <a:r>
              <a:rPr lang="ru-RU" sz="2000" u="sng" dirty="0" err="1">
                <a:solidFill>
                  <a:schemeClr val="bg1"/>
                </a:solidFill>
                <a:latin typeface="Times New Roman" pitchFamily="18" charset="0"/>
                <a:cs typeface="Times New Roman" pitchFamily="18" charset="0"/>
              </a:rPr>
              <a:t>нопедаго-гика</a:t>
            </a:r>
            <a:endParaRPr lang="ru-RU" sz="2000" dirty="0">
              <a:latin typeface="Times New Roman" pitchFamily="18" charset="0"/>
              <a:cs typeface="Times New Roman" pitchFamily="18" charset="0"/>
            </a:endParaRPr>
          </a:p>
        </p:txBody>
      </p:sp>
      <p:sp>
        <p:nvSpPr>
          <p:cNvPr id="9" name="Овал 8"/>
          <p:cNvSpPr/>
          <p:nvPr/>
        </p:nvSpPr>
        <p:spPr>
          <a:xfrm>
            <a:off x="6929454" y="2928934"/>
            <a:ext cx="1928826" cy="221457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dirty="0">
                <a:solidFill>
                  <a:schemeClr val="bg1"/>
                </a:solidFill>
                <a:latin typeface="Times New Roman" pitchFamily="18" charset="0"/>
                <a:cs typeface="Times New Roman" pitchFamily="18" charset="0"/>
              </a:rPr>
              <a:t>Логопедия</a:t>
            </a:r>
            <a:endParaRPr lang="ru-RU" sz="2000" u="sng" dirty="0">
              <a:solidFill>
                <a:schemeClr val="bg1"/>
              </a:solidFill>
              <a:latin typeface="Times New Roman" pitchFamily="18" charset="0"/>
              <a:cs typeface="Times New Roman" pitchFamily="18" charset="0"/>
            </a:endParaRPr>
          </a:p>
        </p:txBody>
      </p:sp>
      <p:sp>
        <p:nvSpPr>
          <p:cNvPr id="10" name="Стрелка вниз 9"/>
          <p:cNvSpPr/>
          <p:nvPr/>
        </p:nvSpPr>
        <p:spPr>
          <a:xfrm>
            <a:off x="3214678" y="1857364"/>
            <a:ext cx="571504" cy="928694"/>
          </a:xfrm>
          <a:prstGeom prst="down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Стрелка вниз 10"/>
          <p:cNvSpPr/>
          <p:nvPr/>
        </p:nvSpPr>
        <p:spPr>
          <a:xfrm>
            <a:off x="5429256" y="1857364"/>
            <a:ext cx="571504" cy="928694"/>
          </a:xfrm>
          <a:prstGeom prst="down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Стрелка вниз 11"/>
          <p:cNvSpPr/>
          <p:nvPr/>
        </p:nvSpPr>
        <p:spPr>
          <a:xfrm>
            <a:off x="1000100" y="1857364"/>
            <a:ext cx="571504" cy="928694"/>
          </a:xfrm>
          <a:prstGeom prst="down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Стрелка вниз 12"/>
          <p:cNvSpPr/>
          <p:nvPr/>
        </p:nvSpPr>
        <p:spPr>
          <a:xfrm>
            <a:off x="7715272" y="1857364"/>
            <a:ext cx="571504" cy="928694"/>
          </a:xfrm>
          <a:prstGeom prst="down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42760625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Содержимое 3" descr="shablon.jpg"/>
          <p:cNvPicPr>
            <a:picLocks noGrp="1" noChangeAspect="1"/>
          </p:cNvPicPr>
          <p:nvPr>
            <p:ph idx="1"/>
          </p:nvPr>
        </p:nvPicPr>
        <p:blipFill>
          <a:blip r:embed="rId2" cstate="print"/>
          <a:stretch>
            <a:fillRect/>
          </a:stretch>
        </p:blipFill>
        <p:spPr>
          <a:xfrm>
            <a:off x="1" y="0"/>
            <a:ext cx="9144000" cy="6858000"/>
          </a:xfrm>
        </p:spPr>
      </p:pic>
      <p:sp>
        <p:nvSpPr>
          <p:cNvPr id="5" name="Прямоугольник 4"/>
          <p:cNvSpPr/>
          <p:nvPr/>
        </p:nvSpPr>
        <p:spPr>
          <a:xfrm>
            <a:off x="500034" y="571480"/>
            <a:ext cx="8143932" cy="1323439"/>
          </a:xfrm>
          <a:prstGeom prst="rect">
            <a:avLst/>
          </a:prstGeom>
        </p:spPr>
        <p:txBody>
          <a:bodyPr wrap="square">
            <a:spAutoFit/>
          </a:bodyPr>
          <a:lstStyle/>
          <a:p>
            <a:pPr algn="just"/>
            <a:r>
              <a:rPr lang="ru-RU" sz="2000" b="1" dirty="0">
                <a:solidFill>
                  <a:srgbClr val="002060"/>
                </a:solidFill>
                <a:latin typeface="Times New Roman" pitchFamily="18" charset="0"/>
                <a:cs typeface="Times New Roman" pitchFamily="18" charset="0"/>
              </a:rPr>
              <a:t>      1. Сурдопедагогика</a:t>
            </a:r>
            <a:r>
              <a:rPr lang="ru-RU" sz="2000" dirty="0">
                <a:solidFill>
                  <a:srgbClr val="002060"/>
                </a:solidFill>
                <a:latin typeface="Times New Roman" pitchFamily="18" charset="0"/>
                <a:cs typeface="Times New Roman" pitchFamily="18" charset="0"/>
              </a:rPr>
              <a:t> – </a:t>
            </a:r>
            <a:r>
              <a:rPr lang="ru-RU" sz="2000" dirty="0" err="1">
                <a:solidFill>
                  <a:srgbClr val="002060"/>
                </a:solidFill>
                <a:latin typeface="Times New Roman" pitchFamily="18" charset="0"/>
                <a:cs typeface="Times New Roman" pitchFamily="18" charset="0"/>
              </a:rPr>
              <a:t>мылқау балаларға білім</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және тәрбие </a:t>
            </a:r>
            <a:r>
              <a:rPr lang="ru-RU" sz="2000" dirty="0">
                <a:solidFill>
                  <a:srgbClr val="002060"/>
                </a:solidFill>
                <a:latin typeface="Times New Roman" pitchFamily="18" charset="0"/>
                <a:cs typeface="Times New Roman" pitchFamily="18" charset="0"/>
              </a:rPr>
              <a:t>беру </a:t>
            </a:r>
            <a:r>
              <a:rPr lang="ru-RU" sz="2000" dirty="0" err="1">
                <a:solidFill>
                  <a:srgbClr val="002060"/>
                </a:solidFill>
                <a:latin typeface="Times New Roman" pitchFamily="18" charset="0"/>
                <a:cs typeface="Times New Roman" pitchFamily="18" charset="0"/>
              </a:rPr>
              <a:t>проблемаларын</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зерттейді</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Оған құлағы нашар</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және мүлде естімейтін</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балалар</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кіреді</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Оларға білім</a:t>
            </a:r>
            <a:r>
              <a:rPr lang="ru-RU" sz="2000" dirty="0">
                <a:solidFill>
                  <a:srgbClr val="002060"/>
                </a:solidFill>
                <a:latin typeface="Times New Roman" pitchFamily="18" charset="0"/>
                <a:cs typeface="Times New Roman" pitchFamily="18" charset="0"/>
              </a:rPr>
              <a:t> беру </a:t>
            </a:r>
            <a:r>
              <a:rPr lang="ru-RU" sz="2000" dirty="0" err="1">
                <a:solidFill>
                  <a:srgbClr val="002060"/>
                </a:solidFill>
                <a:latin typeface="Times New Roman" pitchFamily="18" charset="0"/>
                <a:cs typeface="Times New Roman" pitchFamily="18" charset="0"/>
              </a:rPr>
              <a:t>барысында</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қолмен сөйлеу құралы кіреді</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Әріптерді қолмен көрсету түрі:</a:t>
            </a:r>
            <a:r>
              <a:rPr lang="ru-RU" sz="2000" dirty="0">
                <a:solidFill>
                  <a:srgbClr val="002060"/>
                </a:solidFill>
                <a:latin typeface="Times New Roman" pitchFamily="18" charset="0"/>
                <a:cs typeface="Times New Roman" pitchFamily="18" charset="0"/>
              </a:rPr>
              <a:t> </a:t>
            </a:r>
            <a:endParaRPr lang="ru-RU" sz="2000" dirty="0">
              <a:solidFill>
                <a:srgbClr val="002060"/>
              </a:solidFill>
            </a:endParaRPr>
          </a:p>
        </p:txBody>
      </p:sp>
      <p:pic>
        <p:nvPicPr>
          <p:cNvPr id="6" name="Рисунок 5" descr="908ed3.jpg"/>
          <p:cNvPicPr>
            <a:picLocks noChangeAspect="1"/>
          </p:cNvPicPr>
          <p:nvPr/>
        </p:nvPicPr>
        <p:blipFill>
          <a:blip r:embed="rId3" cstate="print"/>
          <a:stretch>
            <a:fillRect/>
          </a:stretch>
        </p:blipFill>
        <p:spPr>
          <a:xfrm>
            <a:off x="2000232" y="1928802"/>
            <a:ext cx="5286372" cy="3643338"/>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10" name="Содержимое 9" descr="скачанные файлы (1).jpg"/>
          <p:cNvPicPr>
            <a:picLocks noGrp="1" noChangeAspect="1"/>
          </p:cNvPicPr>
          <p:nvPr>
            <p:ph idx="1"/>
          </p:nvPr>
        </p:nvPicPr>
        <p:blipFill>
          <a:blip r:embed="rId2" cstate="print"/>
          <a:stretch>
            <a:fillRect/>
          </a:stretch>
        </p:blipFill>
        <p:spPr>
          <a:xfrm>
            <a:off x="3810000" y="3101181"/>
            <a:ext cx="1524000" cy="1524000"/>
          </a:xfrm>
        </p:spPr>
      </p:pic>
      <p:pic>
        <p:nvPicPr>
          <p:cNvPr id="8" name="Содержимое 3" descr="shablon.jpg"/>
          <p:cNvPicPr>
            <a:picLocks noChangeAspect="1"/>
          </p:cNvPicPr>
          <p:nvPr/>
        </p:nvPicPr>
        <p:blipFill>
          <a:blip r:embed="rId3" cstate="print"/>
          <a:stretch>
            <a:fillRect/>
          </a:stretch>
        </p:blipFill>
        <p:spPr>
          <a:xfrm>
            <a:off x="1" y="0"/>
            <a:ext cx="9144000" cy="6858000"/>
          </a:xfrm>
          <a:prstGeom prst="rect">
            <a:avLst/>
          </a:prstGeom>
        </p:spPr>
      </p:pic>
      <p:sp>
        <p:nvSpPr>
          <p:cNvPr id="9" name="Прямоугольник 8"/>
          <p:cNvSpPr/>
          <p:nvPr/>
        </p:nvSpPr>
        <p:spPr>
          <a:xfrm>
            <a:off x="428596" y="285728"/>
            <a:ext cx="6715172" cy="5016758"/>
          </a:xfrm>
          <a:prstGeom prst="rect">
            <a:avLst/>
          </a:prstGeom>
        </p:spPr>
        <p:txBody>
          <a:bodyPr wrap="square">
            <a:spAutoFit/>
          </a:bodyPr>
          <a:lstStyle/>
          <a:p>
            <a:r>
              <a:rPr lang="ru-RU" sz="2000" b="1" dirty="0">
                <a:latin typeface="Times New Roman" pitchFamily="18" charset="0"/>
                <a:cs typeface="Times New Roman" pitchFamily="18" charset="0"/>
              </a:rPr>
              <a:t>       2. Тифлопедагогика</a:t>
            </a:r>
            <a:r>
              <a:rPr lang="ru-RU" sz="2000" dirty="0">
                <a:latin typeface="Times New Roman" pitchFamily="18" charset="0"/>
                <a:cs typeface="Times New Roman" pitchFamily="18" charset="0"/>
              </a:rPr>
              <a:t> – педагогика </a:t>
            </a:r>
            <a:r>
              <a:rPr lang="ru-RU" sz="2000" dirty="0" err="1">
                <a:latin typeface="Times New Roman" pitchFamily="18" charset="0"/>
                <a:cs typeface="Times New Roman" pitchFamily="18" charset="0"/>
              </a:rPr>
              <a:t>ғылымының көру қабілеті бұзылған </a:t>
            </a:r>
            <a:r>
              <a:rPr lang="ru-RU" sz="2000" dirty="0">
                <a:latin typeface="Times New Roman" pitchFamily="18" charset="0"/>
                <a:cs typeface="Times New Roman" pitchFamily="18" charset="0"/>
              </a:rPr>
              <a:t>(</a:t>
            </a:r>
            <a:r>
              <a:rPr lang="ru-RU" sz="2000" dirty="0" err="1">
                <a:latin typeface="Times New Roman" pitchFamily="18" charset="0"/>
                <a:cs typeface="Times New Roman" pitchFamily="18" charset="0"/>
              </a:rPr>
              <a:t>зағип</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балаларды</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оқыту және тәрбиелеу жөніндегі саласы</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Көру қабілеттері төмен немесе</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мүлде көрмейтін балалар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ерекше</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тәрбие </a:t>
            </a:r>
            <a:r>
              <a:rPr lang="ru-RU" sz="2000" dirty="0">
                <a:latin typeface="Times New Roman" pitchFamily="18" charset="0"/>
                <a:cs typeface="Times New Roman" pitchFamily="18" charset="0"/>
              </a:rPr>
              <a:t>мен </a:t>
            </a:r>
            <a:r>
              <a:rPr lang="ru-RU" sz="2000" dirty="0" err="1">
                <a:latin typeface="Times New Roman" pitchFamily="18" charset="0"/>
                <a:cs typeface="Times New Roman" pitchFamily="18" charset="0"/>
              </a:rPr>
              <a:t>білімді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талап</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етеді</a:t>
            </a:r>
            <a:r>
              <a:rPr lang="ru-RU" sz="2000" dirty="0">
                <a:latin typeface="Times New Roman" pitchFamily="18" charset="0"/>
                <a:cs typeface="Times New Roman" pitchFamily="18" charset="0"/>
              </a:rPr>
              <a:t>.</a:t>
            </a:r>
            <a:br>
              <a:rPr lang="ru-RU" sz="2000" dirty="0">
                <a:latin typeface="Times New Roman" pitchFamily="18" charset="0"/>
                <a:cs typeface="Times New Roman" pitchFamily="18" charset="0"/>
              </a:rPr>
            </a:br>
            <a:r>
              <a:rPr lang="ru-RU" sz="2000" dirty="0">
                <a:latin typeface="Times New Roman" pitchFamily="18" charset="0"/>
                <a:cs typeface="Times New Roman" pitchFamily="18" charset="0"/>
              </a:rPr>
              <a:t>      Тифлопедагогика </a:t>
            </a:r>
            <a:r>
              <a:rPr lang="ru-RU" sz="2000" dirty="0" err="1">
                <a:latin typeface="Times New Roman" pitchFamily="18" charset="0"/>
                <a:cs typeface="Times New Roman" pitchFamily="18" charset="0"/>
              </a:rPr>
              <a:t>жалпы</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педагогиканың саласы</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ретінде</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философияға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гуманистік</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тәрбие </a:t>
            </a:r>
            <a:r>
              <a:rPr lang="ru-RU" sz="2000" dirty="0">
                <a:latin typeface="Times New Roman" pitchFamily="18" charset="0"/>
                <a:cs typeface="Times New Roman" pitchFamily="18" charset="0"/>
              </a:rPr>
              <a:t>мен </a:t>
            </a:r>
            <a:r>
              <a:rPr lang="ru-RU" sz="2000" dirty="0" err="1">
                <a:latin typeface="Times New Roman" pitchFamily="18" charset="0"/>
                <a:cs typeface="Times New Roman" pitchFamily="18" charset="0"/>
              </a:rPr>
              <a:t>жалпы-дидактикалық оқыту принциптеріне</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көру қабілетінің кемістігі</a:t>
            </a:r>
            <a:r>
              <a:rPr lang="ru-RU" sz="2000" dirty="0">
                <a:latin typeface="Times New Roman" pitchFamily="18" charset="0"/>
                <a:cs typeface="Times New Roman" pitchFamily="18" charset="0"/>
              </a:rPr>
              <a:t> бар </a:t>
            </a:r>
            <a:r>
              <a:rPr lang="ru-RU" sz="2000" dirty="0" err="1">
                <a:latin typeface="Times New Roman" pitchFamily="18" charset="0"/>
                <a:cs typeface="Times New Roman" pitchFamily="18" charset="0"/>
              </a:rPr>
              <a:t>адамдардың өсу ерекшеліктеріне</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негізделіп</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дамиды</a:t>
            </a:r>
            <a:r>
              <a:rPr lang="ru-RU" sz="2000" dirty="0">
                <a:latin typeface="Times New Roman" pitchFamily="18" charset="0"/>
                <a:cs typeface="Times New Roman" pitchFamily="18" charset="0"/>
              </a:rPr>
              <a:t>.</a:t>
            </a:r>
            <a:br>
              <a:rPr lang="ru-RU" sz="2000" dirty="0">
                <a:latin typeface="Times New Roman" pitchFamily="18" charset="0"/>
                <a:cs typeface="Times New Roman" pitchFamily="18" charset="0"/>
              </a:rPr>
            </a:br>
            <a:r>
              <a:rPr lang="ru-RU" sz="2000" dirty="0">
                <a:latin typeface="Times New Roman" pitchFamily="18" charset="0"/>
                <a:cs typeface="Times New Roman" pitchFamily="18" charset="0"/>
              </a:rPr>
              <a:t>Тифлопедагогика </a:t>
            </a:r>
            <a:r>
              <a:rPr lang="ru-RU" sz="2000" dirty="0" err="1">
                <a:latin typeface="Times New Roman" pitchFamily="18" charset="0"/>
                <a:cs typeface="Times New Roman" pitchFamily="18" charset="0"/>
              </a:rPr>
              <a:t>ғылымының міндеттері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көру қабілеті бұзылған тұлғаларды психологиялық-педагогикалық және клиникалық тұрғыдан зерттеу</a:t>
            </a:r>
            <a:r>
              <a:rPr lang="ru-RU" sz="2000" dirty="0">
                <a:latin typeface="Times New Roman" pitchFamily="18" charset="0"/>
                <a:cs typeface="Times New Roman" pitchFamily="18" charset="0"/>
              </a:rPr>
              <a:t>.</a:t>
            </a:r>
            <a:br>
              <a:rPr lang="ru-RU" sz="2000" dirty="0">
                <a:latin typeface="Times New Roman" pitchFamily="18" charset="0"/>
                <a:cs typeface="Times New Roman" pitchFamily="18" charset="0"/>
              </a:rPr>
            </a:br>
            <a:r>
              <a:rPr lang="ru-RU" sz="2000" dirty="0" err="1">
                <a:latin typeface="Times New Roman" pitchFamily="18" charset="0"/>
                <a:cs typeface="Times New Roman" pitchFamily="18" charset="0"/>
              </a:rPr>
              <a:t>Көру кеміс</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тігі</a:t>
            </a:r>
            <a:r>
              <a:rPr lang="ru-RU" sz="2000" dirty="0">
                <a:latin typeface="Times New Roman" pitchFamily="18" charset="0"/>
                <a:cs typeface="Times New Roman" pitchFamily="18" charset="0"/>
              </a:rPr>
              <a:t> бар </a:t>
            </a:r>
            <a:r>
              <a:rPr lang="ru-RU" sz="2000" dirty="0" err="1">
                <a:latin typeface="Times New Roman" pitchFamily="18" charset="0"/>
                <a:cs typeface="Times New Roman" pitchFamily="18" charset="0"/>
              </a:rPr>
              <a:t>ересектерді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оқытудағы мақсат </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өмірлік тәжірибесі </a:t>
            </a:r>
            <a:r>
              <a:rPr lang="ru-RU" sz="2000" dirty="0">
                <a:latin typeface="Times New Roman" pitchFamily="18" charset="0"/>
                <a:cs typeface="Times New Roman" pitchFamily="18" charset="0"/>
              </a:rPr>
              <a:t>мен </a:t>
            </a:r>
            <a:r>
              <a:rPr lang="ru-RU" sz="2000" dirty="0" err="1">
                <a:latin typeface="Times New Roman" pitchFamily="18" charset="0"/>
                <a:cs typeface="Times New Roman" pitchFamily="18" charset="0"/>
              </a:rPr>
              <a:t>жалпы</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біліктілігін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білімін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және әлеум</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дәрежесін көтеру.</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Оқыту </a:t>
            </a:r>
            <a:r>
              <a:rPr lang="ru-RU" sz="2000" dirty="0">
                <a:latin typeface="Times New Roman" pitchFamily="18" charset="0"/>
                <a:cs typeface="Times New Roman" pitchFamily="18" charset="0"/>
              </a:rPr>
              <a:t>мен </a:t>
            </a:r>
            <a:r>
              <a:rPr lang="ru-RU" sz="2000" dirty="0" err="1">
                <a:latin typeface="Times New Roman" pitchFamily="18" charset="0"/>
                <a:cs typeface="Times New Roman" pitchFamily="18" charset="0"/>
              </a:rPr>
              <a:t>тәрбиелеудің әдістеріне арнайы</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нұсқау</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бағдарлама</a:t>
            </a:r>
            <a:r>
              <a:rPr lang="ru-RU" sz="2000" dirty="0">
                <a:latin typeface="Times New Roman" pitchFamily="18" charset="0"/>
                <a:cs typeface="Times New Roman" pitchFamily="18" charset="0"/>
              </a:rPr>
              <a:t>, методика, </a:t>
            </a:r>
            <a:r>
              <a:rPr lang="ru-RU" sz="2000" dirty="0" err="1">
                <a:latin typeface="Times New Roman" pitchFamily="18" charset="0"/>
                <a:cs typeface="Times New Roman" pitchFamily="18" charset="0"/>
              </a:rPr>
              <a:t>тифлотех</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жабдықтар, </a:t>
            </a:r>
            <a:r>
              <a:rPr lang="ru-RU" sz="2000" dirty="0">
                <a:latin typeface="Times New Roman" pitchFamily="18" charset="0"/>
                <a:cs typeface="Times New Roman" pitchFamily="18" charset="0"/>
              </a:rPr>
              <a:t>т.б. </a:t>
            </a:r>
            <a:r>
              <a:rPr lang="ru-RU" sz="2000" dirty="0" err="1">
                <a:latin typeface="Times New Roman" pitchFamily="18" charset="0"/>
                <a:cs typeface="Times New Roman" pitchFamily="18" charset="0"/>
              </a:rPr>
              <a:t>жатады</a:t>
            </a:r>
            <a:r>
              <a:rPr lang="ru-RU" sz="2000" dirty="0">
                <a:latin typeface="Times New Roman" pitchFamily="18" charset="0"/>
                <a:cs typeface="Times New Roman" pitchFamily="18" charset="0"/>
              </a:rPr>
              <a:t>. </a:t>
            </a:r>
          </a:p>
        </p:txBody>
      </p:sp>
      <p:pic>
        <p:nvPicPr>
          <p:cNvPr id="11" name="Рисунок 10" descr="скачанные файлы (1).jpg"/>
          <p:cNvPicPr>
            <a:picLocks noChangeAspect="1"/>
          </p:cNvPicPr>
          <p:nvPr/>
        </p:nvPicPr>
        <p:blipFill>
          <a:blip r:embed="rId2" cstate="print"/>
          <a:stretch>
            <a:fillRect/>
          </a:stretch>
        </p:blipFill>
        <p:spPr>
          <a:xfrm>
            <a:off x="7072330" y="2000240"/>
            <a:ext cx="1857388" cy="241656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4" name="Содержимое 3" descr="shablon.jpg"/>
          <p:cNvPicPr>
            <a:picLocks noChangeAspect="1"/>
          </p:cNvPicPr>
          <p:nvPr/>
        </p:nvPicPr>
        <p:blipFill>
          <a:blip r:embed="rId2" cstate="print"/>
          <a:stretch>
            <a:fillRect/>
          </a:stretch>
        </p:blipFill>
        <p:spPr>
          <a:xfrm>
            <a:off x="1" y="0"/>
            <a:ext cx="9144000" cy="6858000"/>
          </a:xfrm>
          <a:prstGeom prst="rect">
            <a:avLst/>
          </a:prstGeom>
        </p:spPr>
      </p:pic>
      <p:sp>
        <p:nvSpPr>
          <p:cNvPr id="5" name="Прямоугольник 4"/>
          <p:cNvSpPr/>
          <p:nvPr/>
        </p:nvSpPr>
        <p:spPr>
          <a:xfrm>
            <a:off x="214282" y="285728"/>
            <a:ext cx="8643998" cy="5940088"/>
          </a:xfrm>
          <a:prstGeom prst="rect">
            <a:avLst/>
          </a:prstGeom>
        </p:spPr>
        <p:txBody>
          <a:bodyPr wrap="square">
            <a:spAutoFit/>
          </a:bodyPr>
          <a:lstStyle/>
          <a:p>
            <a:r>
              <a:rPr lang="ru-RU" sz="2000" b="1" dirty="0">
                <a:latin typeface="Times New Roman" pitchFamily="18" charset="0"/>
                <a:cs typeface="Times New Roman" pitchFamily="18" charset="0"/>
              </a:rPr>
              <a:t>  3. Олигофренопедагогика</a:t>
            </a:r>
            <a:r>
              <a:rPr lang="ru-RU" sz="2000" dirty="0">
                <a:latin typeface="Times New Roman" pitchFamily="18" charset="0"/>
                <a:cs typeface="Times New Roman" pitchFamily="18" charset="0"/>
              </a:rPr>
              <a:t> — </a:t>
            </a:r>
            <a:r>
              <a:rPr lang="ru-RU" sz="2000" dirty="0" err="1">
                <a:latin typeface="Times New Roman" pitchFamily="18" charset="0"/>
                <a:cs typeface="Times New Roman" pitchFamily="18" charset="0"/>
              </a:rPr>
              <a:t>ақыл-ой дамуынан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қалып қойған балаларды</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тәрбиелеу </a:t>
            </a:r>
            <a:r>
              <a:rPr lang="ru-RU" sz="2000" dirty="0">
                <a:latin typeface="Times New Roman" pitchFamily="18" charset="0"/>
                <a:cs typeface="Times New Roman" pitchFamily="18" charset="0"/>
              </a:rPr>
              <a:t>мен </a:t>
            </a:r>
            <a:r>
              <a:rPr lang="ru-RU" sz="2000" dirty="0" err="1">
                <a:latin typeface="Times New Roman" pitchFamily="18" charset="0"/>
                <a:cs typeface="Times New Roman" pitchFamily="18" charset="0"/>
              </a:rPr>
              <a:t>оқыту туралы</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ғылым</a:t>
            </a:r>
            <a:r>
              <a:rPr lang="ru-RU" sz="2000" dirty="0">
                <a:latin typeface="Times New Roman" pitchFamily="18" charset="0"/>
                <a:cs typeface="Times New Roman" pitchFamily="18" charset="0"/>
              </a:rPr>
              <a:t>.</a:t>
            </a:r>
            <a:br>
              <a:rPr lang="ru-RU" sz="2000" dirty="0">
                <a:latin typeface="Times New Roman" pitchFamily="18" charset="0"/>
                <a:cs typeface="Times New Roman" pitchFamily="18" charset="0"/>
              </a:rPr>
            </a:br>
            <a:r>
              <a:rPr lang="ru-RU" sz="2000" dirty="0">
                <a:latin typeface="Times New Roman" pitchFamily="18" charset="0"/>
                <a:cs typeface="Times New Roman" pitchFamily="18" charset="0"/>
              </a:rPr>
              <a:t>Олигофренопедагогика </a:t>
            </a:r>
            <a:r>
              <a:rPr lang="ru-RU" sz="2000" dirty="0" err="1">
                <a:latin typeface="Times New Roman" pitchFamily="18" charset="0"/>
                <a:cs typeface="Times New Roman" pitchFamily="18" charset="0"/>
              </a:rPr>
              <a:t>педагогикалық ғылымның жеке</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тарауына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әзірлеуі жалпы</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білім</a:t>
            </a:r>
            <a:r>
              <a:rPr lang="ru-RU" sz="2000" dirty="0">
                <a:latin typeface="Times New Roman" pitchFamily="18" charset="0"/>
                <a:cs typeface="Times New Roman" pitchFamily="18" charset="0"/>
              </a:rPr>
              <a:t> беру </a:t>
            </a:r>
            <a:r>
              <a:rPr lang="ru-RU" sz="2000" dirty="0" err="1">
                <a:latin typeface="Times New Roman" pitchFamily="18" charset="0"/>
                <a:cs typeface="Times New Roman" pitchFamily="18" charset="0"/>
              </a:rPr>
              <a:t>мектептерінің кеңейтілгеніне байланысты</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балалар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арасын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дағы ақыл-ой жағынан қалып қойғандық кұбылысына дәрігерлер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ұстаздар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психолоттар</a:t>
            </a:r>
            <a:r>
              <a:rPr lang="ru-RU" sz="2000" dirty="0">
                <a:latin typeface="Times New Roman" pitchFamily="18" charset="0"/>
                <a:cs typeface="Times New Roman" pitchFamily="18" charset="0"/>
              </a:rPr>
              <a:t> мен </a:t>
            </a:r>
            <a:r>
              <a:rPr lang="ru-RU" sz="2000" dirty="0" err="1">
                <a:latin typeface="Times New Roman" pitchFamily="18" charset="0"/>
                <a:cs typeface="Times New Roman" pitchFamily="18" charset="0"/>
              </a:rPr>
              <a:t>қоғам қайраткерлердің назары</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аударылған кезі</a:t>
            </a:r>
            <a:r>
              <a:rPr lang="ru-RU" sz="2000" dirty="0">
                <a:latin typeface="Times New Roman" pitchFamily="18" charset="0"/>
                <a:cs typeface="Times New Roman" pitchFamily="18" charset="0"/>
              </a:rPr>
              <a:t> ХІХ </a:t>
            </a:r>
            <a:r>
              <a:rPr lang="ru-RU" sz="2000" dirty="0" err="1">
                <a:latin typeface="Times New Roman" pitchFamily="18" charset="0"/>
                <a:cs typeface="Times New Roman" pitchFamily="18" charset="0"/>
              </a:rPr>
              <a:t>ғасырдың аяғы </a:t>
            </a:r>
            <a:r>
              <a:rPr lang="ru-RU" sz="2000" dirty="0">
                <a:latin typeface="Times New Roman" pitchFamily="18" charset="0"/>
                <a:cs typeface="Times New Roman" pitchFamily="18" charset="0"/>
              </a:rPr>
              <a:t>— ХХ </a:t>
            </a:r>
            <a:r>
              <a:rPr lang="ru-RU" sz="2000" dirty="0" err="1">
                <a:latin typeface="Times New Roman" pitchFamily="18" charset="0"/>
                <a:cs typeface="Times New Roman" pitchFamily="18" charset="0"/>
              </a:rPr>
              <a:t>гасыр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басына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катысты</a:t>
            </a:r>
            <a:r>
              <a:rPr lang="ru-RU" sz="2000" dirty="0">
                <a:latin typeface="Times New Roman" pitchFamily="18" charset="0"/>
                <a:cs typeface="Times New Roman" pitchFamily="18" charset="0"/>
              </a:rPr>
              <a:t>. Олигофренопедагогика </a:t>
            </a:r>
            <a:r>
              <a:rPr lang="ru-RU" sz="2000" dirty="0" err="1">
                <a:latin typeface="Times New Roman" pitchFamily="18" charset="0"/>
                <a:cs typeface="Times New Roman" pitchFamily="18" charset="0"/>
              </a:rPr>
              <a:t>мазмұны болып</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табылатыны</a:t>
            </a:r>
            <a:r>
              <a:rPr lang="ru-RU" sz="2000" dirty="0">
                <a:latin typeface="Times New Roman" pitchFamily="18" charset="0"/>
                <a:cs typeface="Times New Roman" pitchFamily="18" charset="0"/>
              </a:rPr>
              <a:t>:</a:t>
            </a:r>
            <a:br>
              <a:rPr lang="ru-RU" sz="2000" dirty="0">
                <a:latin typeface="Times New Roman" pitchFamily="18" charset="0"/>
                <a:cs typeface="Times New Roman" pitchFamily="18" charset="0"/>
              </a:rPr>
            </a:br>
            <a:r>
              <a:rPr lang="ru-RU" sz="2000" dirty="0">
                <a:latin typeface="Times New Roman" pitchFamily="18" charset="0"/>
                <a:cs typeface="Times New Roman" pitchFamily="18" charset="0"/>
              </a:rPr>
              <a:t>1. </a:t>
            </a:r>
            <a:r>
              <a:rPr lang="ru-RU" sz="2000" dirty="0" err="1">
                <a:latin typeface="Times New Roman" pitchFamily="18" charset="0"/>
                <a:cs typeface="Times New Roman" pitchFamily="18" charset="0"/>
              </a:rPr>
              <a:t>балалардағы ақыл-ой қалып қойғандық мэні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аномалды</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баланың ерекшеліктерін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педагогикалық және психологиялық зерттеудің жолдары</a:t>
            </a:r>
            <a:r>
              <a:rPr lang="ru-RU" sz="2000" dirty="0">
                <a:latin typeface="Times New Roman" pitchFamily="18" charset="0"/>
                <a:cs typeface="Times New Roman" pitchFamily="18" charset="0"/>
              </a:rPr>
              <a:t> мен </a:t>
            </a:r>
            <a:r>
              <a:rPr lang="ru-RU" sz="2000" dirty="0" err="1">
                <a:latin typeface="Times New Roman" pitchFamily="18" charset="0"/>
                <a:cs typeface="Times New Roman" pitchFamily="18" charset="0"/>
              </a:rPr>
              <a:t>құралдары туралы</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ілім</a:t>
            </a:r>
            <a:r>
              <a:rPr lang="ru-RU" sz="2000" dirty="0">
                <a:latin typeface="Times New Roman" pitchFamily="18" charset="0"/>
                <a:cs typeface="Times New Roman" pitchFamily="18" charset="0"/>
              </a:rPr>
              <a:t>;</a:t>
            </a:r>
            <a:br>
              <a:rPr lang="ru-RU" sz="2000" dirty="0">
                <a:latin typeface="Times New Roman" pitchFamily="18" charset="0"/>
                <a:cs typeface="Times New Roman" pitchFamily="18" charset="0"/>
              </a:rPr>
            </a:br>
            <a:r>
              <a:rPr lang="ru-RU" sz="2000" dirty="0">
                <a:latin typeface="Times New Roman" pitchFamily="18" charset="0"/>
                <a:cs typeface="Times New Roman" pitchFamily="18" charset="0"/>
              </a:rPr>
              <a:t>2. </a:t>
            </a:r>
            <a:r>
              <a:rPr lang="ru-RU" sz="2000" dirty="0" err="1">
                <a:latin typeface="Times New Roman" pitchFamily="18" charset="0"/>
                <a:cs typeface="Times New Roman" pitchFamily="18" charset="0"/>
              </a:rPr>
              <a:t>ақыл-ой дамуынан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қалып қойған баланы</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оқытудың теориясы</a:t>
            </a:r>
            <a:r>
              <a:rPr lang="ru-RU" sz="2000" dirty="0">
                <a:latin typeface="Times New Roman" pitchFamily="18" charset="0"/>
                <a:cs typeface="Times New Roman" pitchFamily="18" charset="0"/>
              </a:rPr>
              <a:t> (дидактика);</a:t>
            </a:r>
            <a:br>
              <a:rPr lang="ru-RU" sz="2000" dirty="0">
                <a:latin typeface="Times New Roman" pitchFamily="18" charset="0"/>
                <a:cs typeface="Times New Roman" pitchFamily="18" charset="0"/>
              </a:rPr>
            </a:br>
            <a:r>
              <a:rPr lang="ru-RU" sz="2000" dirty="0">
                <a:latin typeface="Times New Roman" pitchFamily="18" charset="0"/>
                <a:cs typeface="Times New Roman" pitchFamily="18" charset="0"/>
              </a:rPr>
              <a:t>3. </a:t>
            </a:r>
            <a:r>
              <a:rPr lang="ru-RU" sz="2000" dirty="0" err="1">
                <a:latin typeface="Times New Roman" pitchFamily="18" charset="0"/>
                <a:cs typeface="Times New Roman" pitchFamily="18" charset="0"/>
              </a:rPr>
              <a:t>көмекші мектептердегі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ақыл-ой дамуынан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қалып қойған балаларды</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оқытудың гылыми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негіздемесі</a:t>
            </a:r>
            <a:r>
              <a:rPr lang="ru-RU" sz="2000" dirty="0">
                <a:latin typeface="Times New Roman" pitchFamily="18" charset="0"/>
                <a:cs typeface="Times New Roman" pitchFamily="18" charset="0"/>
              </a:rPr>
              <a:t>;</a:t>
            </a:r>
            <a:br>
              <a:rPr lang="ru-RU" sz="2000" dirty="0">
                <a:latin typeface="Times New Roman" pitchFamily="18" charset="0"/>
                <a:cs typeface="Times New Roman" pitchFamily="18" charset="0"/>
              </a:rPr>
            </a:br>
            <a:r>
              <a:rPr lang="ru-RU" sz="2000" dirty="0">
                <a:latin typeface="Times New Roman" pitchFamily="18" charset="0"/>
                <a:cs typeface="Times New Roman" pitchFamily="18" charset="0"/>
              </a:rPr>
              <a:t>4. </a:t>
            </a:r>
            <a:r>
              <a:rPr lang="ru-RU" sz="2000" dirty="0" err="1">
                <a:latin typeface="Times New Roman" pitchFamily="18" charset="0"/>
                <a:cs typeface="Times New Roman" pitchFamily="18" charset="0"/>
              </a:rPr>
              <a:t>мектеп</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курсының пәндері бойынша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ақыл-ой дамуынан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қалып қойган балаларды</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білім</a:t>
            </a:r>
            <a:r>
              <a:rPr lang="ru-RU" sz="2000" dirty="0">
                <a:latin typeface="Times New Roman" pitchFamily="18" charset="0"/>
                <a:cs typeface="Times New Roman" pitchFamily="18" charset="0"/>
              </a:rPr>
              <a:t> мен </a:t>
            </a:r>
            <a:r>
              <a:rPr lang="ru-RU" sz="2000" dirty="0" err="1">
                <a:latin typeface="Times New Roman" pitchFamily="18" charset="0"/>
                <a:cs typeface="Times New Roman" pitchFamily="18" charset="0"/>
              </a:rPr>
              <a:t>дағдыларға оқытудың жеке</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әдістемелердің негіздемесі</a:t>
            </a:r>
            <a:r>
              <a:rPr lang="ru-RU" sz="2000" dirty="0">
                <a:latin typeface="Times New Roman" pitchFamily="18" charset="0"/>
                <a:cs typeface="Times New Roman" pitchFamily="18" charset="0"/>
              </a:rPr>
              <a:t>;</a:t>
            </a:r>
            <a:br>
              <a:rPr lang="ru-RU" sz="2000" dirty="0">
                <a:latin typeface="Times New Roman" pitchFamily="18" charset="0"/>
                <a:cs typeface="Times New Roman" pitchFamily="18" charset="0"/>
              </a:rPr>
            </a:br>
            <a:r>
              <a:rPr lang="ru-RU" sz="2000" dirty="0">
                <a:latin typeface="Times New Roman" pitchFamily="18" charset="0"/>
                <a:cs typeface="Times New Roman" pitchFamily="18" charset="0"/>
              </a:rPr>
              <a:t>5. </a:t>
            </a:r>
            <a:r>
              <a:rPr lang="ru-RU" sz="2000" dirty="0" err="1">
                <a:latin typeface="Times New Roman" pitchFamily="18" charset="0"/>
                <a:cs typeface="Times New Roman" pitchFamily="18" charset="0"/>
              </a:rPr>
              <a:t>ақыл-ой дамуынан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қалып қойған балаларда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еңбекке сәтті енгізуі</a:t>
            </a:r>
            <a:r>
              <a:rPr lang="ru-RU" sz="2000" dirty="0">
                <a:latin typeface="Times New Roman" pitchFamily="18" charset="0"/>
                <a:cs typeface="Times New Roman" pitchFamily="18" charset="0"/>
              </a:rPr>
              <a:t> мен </a:t>
            </a:r>
            <a:r>
              <a:rPr lang="ru-RU" sz="2000" dirty="0" err="1">
                <a:latin typeface="Times New Roman" pitchFamily="18" charset="0"/>
                <a:cs typeface="Times New Roman" pitchFamily="18" charset="0"/>
              </a:rPr>
              <a:t>социалистік</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жатакхананың ережелерін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орындауына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қажетті </a:t>
            </a:r>
            <a:r>
              <a:rPr lang="ru-RU" sz="2000" dirty="0">
                <a:latin typeface="Times New Roman" pitchFamily="18" charset="0"/>
                <a:cs typeface="Times New Roman" pitchFamily="18" charset="0"/>
              </a:rPr>
              <a:t>жа5ымды </a:t>
            </a:r>
            <a:r>
              <a:rPr lang="ru-RU" sz="2000" dirty="0" err="1">
                <a:latin typeface="Times New Roman" pitchFamily="18" charset="0"/>
                <a:cs typeface="Times New Roman" pitchFamily="18" charset="0"/>
              </a:rPr>
              <a:t>өнегелі қасиеттерді тәрбиелеудің ұстанымдары </a:t>
            </a:r>
            <a:r>
              <a:rPr lang="ru-RU" sz="2000" dirty="0">
                <a:latin typeface="Times New Roman" pitchFamily="18" charset="0"/>
                <a:cs typeface="Times New Roman" pitchFamily="18" charset="0"/>
              </a:rPr>
              <a:t>мен </a:t>
            </a:r>
            <a:r>
              <a:rPr lang="ru-RU" sz="2000" dirty="0" err="1">
                <a:latin typeface="Times New Roman" pitchFamily="18" charset="0"/>
                <a:cs typeface="Times New Roman" pitchFamily="18" charset="0"/>
              </a:rPr>
              <a:t>әдістердің негіздемесі</a:t>
            </a:r>
            <a:r>
              <a:rPr lang="ru-RU" sz="2000" dirty="0">
                <a:latin typeface="Times New Roman" pitchFamily="18" charset="0"/>
                <a:cs typeface="Times New Roman" pitchFamily="18" charset="0"/>
              </a:rPr>
              <a:t>.</a:t>
            </a:r>
          </a:p>
        </p:txBody>
      </p:sp>
    </p:spTree>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7" name="Содержимое 6" descr="2b30c4.jpg"/>
          <p:cNvPicPr>
            <a:picLocks noGrp="1" noChangeAspect="1"/>
          </p:cNvPicPr>
          <p:nvPr>
            <p:ph idx="1"/>
          </p:nvPr>
        </p:nvPicPr>
        <p:blipFill>
          <a:blip r:embed="rId2" cstate="print"/>
          <a:stretch>
            <a:fillRect/>
          </a:stretch>
        </p:blipFill>
        <p:spPr>
          <a:xfrm>
            <a:off x="3262312" y="2991644"/>
            <a:ext cx="2619375" cy="1743075"/>
          </a:xfrm>
        </p:spPr>
      </p:pic>
      <p:pic>
        <p:nvPicPr>
          <p:cNvPr id="4" name="Содержимое 3" descr="shablon.jpg"/>
          <p:cNvPicPr>
            <a:picLocks noChangeAspect="1"/>
          </p:cNvPicPr>
          <p:nvPr/>
        </p:nvPicPr>
        <p:blipFill>
          <a:blip r:embed="rId3" cstate="print"/>
          <a:stretch>
            <a:fillRect/>
          </a:stretch>
        </p:blipFill>
        <p:spPr>
          <a:xfrm>
            <a:off x="0" y="0"/>
            <a:ext cx="9144000" cy="6858000"/>
          </a:xfrm>
          <a:prstGeom prst="rect">
            <a:avLst/>
          </a:prstGeom>
        </p:spPr>
      </p:pic>
      <p:sp>
        <p:nvSpPr>
          <p:cNvPr id="5" name="Прямоугольник 4"/>
          <p:cNvSpPr/>
          <p:nvPr/>
        </p:nvSpPr>
        <p:spPr>
          <a:xfrm>
            <a:off x="142844" y="214290"/>
            <a:ext cx="8501122" cy="4370427"/>
          </a:xfrm>
          <a:prstGeom prst="rect">
            <a:avLst/>
          </a:prstGeom>
        </p:spPr>
        <p:txBody>
          <a:bodyPr wrap="square">
            <a:spAutoFit/>
          </a:bodyPr>
          <a:lstStyle/>
          <a:p>
            <a:pPr algn="ctr"/>
            <a:r>
              <a:rPr lang="ru-RU" sz="2000" b="1" dirty="0">
                <a:latin typeface="Times New Roman" pitchFamily="18" charset="0"/>
                <a:cs typeface="Times New Roman" pitchFamily="18" charset="0"/>
              </a:rPr>
              <a:t>     4. Логопедия</a:t>
            </a:r>
            <a:r>
              <a:rPr lang="ru-RU" sz="2000" dirty="0">
                <a:latin typeface="Times New Roman" pitchFamily="18" charset="0"/>
                <a:cs typeface="Times New Roman" pitchFamily="18" charset="0"/>
              </a:rPr>
              <a:t> – </a:t>
            </a:r>
            <a:r>
              <a:rPr lang="ru-RU" sz="2000" dirty="0" err="1">
                <a:latin typeface="Times New Roman" pitchFamily="18" charset="0"/>
                <a:cs typeface="Times New Roman" pitchFamily="18" charset="0"/>
              </a:rPr>
              <a:t>тілінің кемісі</a:t>
            </a:r>
            <a:r>
              <a:rPr lang="ru-RU" sz="2000" dirty="0">
                <a:latin typeface="Times New Roman" pitchFamily="18" charset="0"/>
                <a:cs typeface="Times New Roman" pitchFamily="18" charset="0"/>
              </a:rPr>
              <a:t> бар </a:t>
            </a:r>
            <a:r>
              <a:rPr lang="ru-RU" sz="2000" dirty="0" err="1">
                <a:latin typeface="Times New Roman" pitchFamily="18" charset="0"/>
                <a:cs typeface="Times New Roman" pitchFamily="18" charset="0"/>
              </a:rPr>
              <a:t>балаларға білім</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және тәрбие </a:t>
            </a:r>
            <a:r>
              <a:rPr lang="ru-RU" sz="2000" dirty="0">
                <a:latin typeface="Times New Roman" pitchFamily="18" charset="0"/>
                <a:cs typeface="Times New Roman" pitchFamily="18" charset="0"/>
              </a:rPr>
              <a:t>беру </a:t>
            </a:r>
            <a:r>
              <a:rPr lang="ru-RU" sz="2000" dirty="0" err="1">
                <a:latin typeface="Times New Roman" pitchFamily="18" charset="0"/>
                <a:cs typeface="Times New Roman" pitchFamily="18" charset="0"/>
              </a:rPr>
              <a:t>проблемаларын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зерттейді</a:t>
            </a:r>
            <a:r>
              <a:rPr lang="ru-RU" sz="2000" dirty="0">
                <a:latin typeface="Times New Roman" pitchFamily="18" charset="0"/>
                <a:cs typeface="Times New Roman" pitchFamily="18" charset="0"/>
              </a:rPr>
              <a:t>. </a:t>
            </a:r>
            <a:br>
              <a:rPr lang="ru-RU" sz="2000" dirty="0">
                <a:latin typeface="Times New Roman" pitchFamily="18" charset="0"/>
                <a:cs typeface="Times New Roman" pitchFamily="18" charset="0"/>
              </a:rPr>
            </a:b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Алғаш </a:t>
            </a:r>
            <a:r>
              <a:rPr lang="ru-RU" sz="2000" dirty="0">
                <a:latin typeface="Times New Roman" pitchFamily="18" charset="0"/>
                <a:cs typeface="Times New Roman" pitchFamily="18" charset="0"/>
              </a:rPr>
              <a:t>Х</a:t>
            </a:r>
            <a:r>
              <a:rPr lang="en-US" sz="2000" dirty="0">
                <a:latin typeface="Times New Roman" pitchFamily="18" charset="0"/>
                <a:cs typeface="Times New Roman" pitchFamily="18" charset="0"/>
              </a:rPr>
              <a:t>VII</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ғасырда қолға алынғанымен тілінің мүкісі </a:t>
            </a:r>
            <a:r>
              <a:rPr lang="ru-RU" sz="2000" dirty="0">
                <a:latin typeface="Times New Roman" pitchFamily="18" charset="0"/>
                <a:cs typeface="Times New Roman" pitchFamily="18" charset="0"/>
              </a:rPr>
              <a:t>бар </a:t>
            </a:r>
            <a:r>
              <a:rPr lang="ru-RU" sz="2000" dirty="0" err="1">
                <a:latin typeface="Times New Roman" pitchFamily="18" charset="0"/>
                <a:cs typeface="Times New Roman" pitchFamily="18" charset="0"/>
              </a:rPr>
              <a:t>балаларды</a:t>
            </a:r>
            <a:r>
              <a:rPr lang="ru-RU" sz="2000" dirty="0">
                <a:latin typeface="Times New Roman" pitchFamily="18" charset="0"/>
                <a:cs typeface="Times New Roman" pitchFamily="18" charset="0"/>
              </a:rPr>
              <a:t> медицина </a:t>
            </a:r>
            <a:r>
              <a:rPr lang="ru-RU" sz="2000" dirty="0" err="1">
                <a:latin typeface="Times New Roman" pitchFamily="18" charset="0"/>
                <a:cs typeface="Times New Roman" pitchFamily="18" charset="0"/>
              </a:rPr>
              <a:t>және </a:t>
            </a:r>
            <a:r>
              <a:rPr lang="ru-RU" sz="2000" dirty="0">
                <a:latin typeface="Times New Roman" pitchFamily="18" charset="0"/>
                <a:cs typeface="Times New Roman" pitchFamily="18" charset="0"/>
              </a:rPr>
              <a:t>психология </a:t>
            </a:r>
            <a:r>
              <a:rPr lang="ru-RU" sz="2000" dirty="0" err="1">
                <a:latin typeface="Times New Roman" pitchFamily="18" charset="0"/>
                <a:cs typeface="Times New Roman" pitchFamily="18" charset="0"/>
              </a:rPr>
              <a:t>жолдарымен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зерттеп</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тиісті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емдеу</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шараларын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қолданудың жолын</a:t>
            </a:r>
            <a:r>
              <a:rPr lang="ru-RU" sz="2000" dirty="0">
                <a:latin typeface="Times New Roman" pitchFamily="18" charset="0"/>
                <a:cs typeface="Times New Roman" pitchFamily="18" charset="0"/>
              </a:rPr>
              <a:t> табу </a:t>
            </a:r>
            <a:r>
              <a:rPr lang="ru-RU" sz="2000" dirty="0" err="1">
                <a:latin typeface="Times New Roman" pitchFamily="18" charset="0"/>
                <a:cs typeface="Times New Roman" pitchFamily="18" charset="0"/>
              </a:rPr>
              <a:t>әрекеттері</a:t>
            </a:r>
            <a:r>
              <a:rPr lang="ru-RU" sz="2000" dirty="0">
                <a:latin typeface="Times New Roman" pitchFamily="18" charset="0"/>
                <a:cs typeface="Times New Roman" pitchFamily="18" charset="0"/>
              </a:rPr>
              <a:t> </a:t>
            </a:r>
            <a:r>
              <a:rPr lang="en-US" sz="2000" dirty="0">
                <a:latin typeface="Times New Roman" pitchFamily="18" charset="0"/>
                <a:cs typeface="Times New Roman" pitchFamily="18" charset="0"/>
              </a:rPr>
              <a:t>XX </a:t>
            </a:r>
            <a:r>
              <a:rPr lang="ru-RU" sz="2000" dirty="0" err="1">
                <a:latin typeface="Times New Roman" pitchFamily="18" charset="0"/>
                <a:cs typeface="Times New Roman" pitchFamily="18" charset="0"/>
              </a:rPr>
              <a:t>ғасырдың </a:t>
            </a:r>
            <a:r>
              <a:rPr lang="ru-RU" sz="2000" dirty="0">
                <a:latin typeface="Times New Roman" pitchFamily="18" charset="0"/>
                <a:cs typeface="Times New Roman" pitchFamily="18" charset="0"/>
              </a:rPr>
              <a:t>30-жылдарына </a:t>
            </a:r>
            <a:r>
              <a:rPr lang="ru-RU" sz="2000" dirty="0" err="1">
                <a:latin typeface="Times New Roman" pitchFamily="18" charset="0"/>
                <a:cs typeface="Times New Roman" pitchFamily="18" charset="0"/>
              </a:rPr>
              <a:t>дейін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созылды</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Кемшіліктердің қайсы</a:t>
            </a:r>
            <a:r>
              <a:rPr lang="en-US"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бірі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сөйлеу</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жағынан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мәселен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тіл</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мүкістігінен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байқалса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екіншісі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оқуы</a:t>
            </a:r>
            <a:r>
              <a:rPr lang="ru-RU" sz="2000" dirty="0">
                <a:latin typeface="Times New Roman" pitchFamily="18" charset="0"/>
                <a:cs typeface="Times New Roman" pitchFamily="18" charset="0"/>
              </a:rPr>
              <a:t> мен </a:t>
            </a:r>
            <a:r>
              <a:rPr lang="ru-RU" sz="2000" dirty="0" err="1">
                <a:latin typeface="Times New Roman" pitchFamily="18" charset="0"/>
                <a:cs typeface="Times New Roman" pitchFamily="18" charset="0"/>
              </a:rPr>
              <a:t>жазуының</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дислекция</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дисграфия</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бұзылуынан </a:t>
            </a:r>
            <a:r>
              <a:rPr lang="ru-RU" sz="2000" dirty="0">
                <a:latin typeface="Times New Roman" pitchFamily="18" charset="0"/>
                <a:cs typeface="Times New Roman" pitchFamily="18" charset="0"/>
              </a:rPr>
              <a:t>да </a:t>
            </a:r>
            <a:r>
              <a:rPr lang="kk-KZ" sz="2000" dirty="0">
                <a:latin typeface="Times New Roman" pitchFamily="18" charset="0"/>
                <a:cs typeface="Times New Roman" pitchFamily="18" charset="0"/>
              </a:rPr>
              <a:t>болып жатты</a:t>
            </a:r>
            <a:r>
              <a:rPr lang="ru-RU" sz="2000" dirty="0">
                <a:latin typeface="Times New Roman" pitchFamily="18" charset="0"/>
                <a:cs typeface="Times New Roman" pitchFamily="18" charset="0"/>
              </a:rPr>
              <a:t>. Фонетика, </a:t>
            </a:r>
            <a:r>
              <a:rPr lang="ru-RU" sz="2000" dirty="0" err="1">
                <a:latin typeface="Times New Roman" pitchFamily="18" charset="0"/>
                <a:cs typeface="Times New Roman" pitchFamily="18" charset="0"/>
              </a:rPr>
              <a:t>сондай-ақ  </a:t>
            </a:r>
            <a:r>
              <a:rPr lang="ru-RU" sz="2000" dirty="0">
                <a:latin typeface="Times New Roman" pitchFamily="18" charset="0"/>
                <a:cs typeface="Times New Roman" pitchFamily="18" charset="0"/>
              </a:rPr>
              <a:t>лексика -грамматика </a:t>
            </a:r>
            <a:r>
              <a:rPr lang="ru-RU" sz="2000" dirty="0" err="1">
                <a:latin typeface="Times New Roman" pitchFamily="18" charset="0"/>
                <a:cs typeface="Times New Roman" pitchFamily="18" charset="0"/>
              </a:rPr>
              <a:t>жүйесінде </a:t>
            </a:r>
            <a:r>
              <a:rPr lang="ru-RU" sz="2000" dirty="0">
                <a:latin typeface="Times New Roman" pitchFamily="18" charset="0"/>
                <a:cs typeface="Times New Roman" pitchFamily="18" charset="0"/>
              </a:rPr>
              <a:t>(алалия, афазия) </a:t>
            </a:r>
            <a:r>
              <a:rPr lang="ru-RU" sz="2000" dirty="0" err="1">
                <a:latin typeface="Times New Roman" pitchFamily="18" charset="0"/>
                <a:cs typeface="Times New Roman" pitchFamily="18" charset="0"/>
              </a:rPr>
              <a:t>қамтитын бұзылулар </a:t>
            </a:r>
            <a:r>
              <a:rPr lang="ru-RU" sz="2000" dirty="0">
                <a:latin typeface="Times New Roman" pitchFamily="18" charset="0"/>
                <a:cs typeface="Times New Roman" pitchFamily="18" charset="0"/>
              </a:rPr>
              <a:t>бар. </a:t>
            </a:r>
            <a:r>
              <a:rPr lang="ru-RU" sz="2000" dirty="0" err="1">
                <a:latin typeface="Times New Roman" pitchFamily="18" charset="0"/>
                <a:cs typeface="Times New Roman" pitchFamily="18" charset="0"/>
              </a:rPr>
              <a:t>Көбінде тілдің кемістіктері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оның қарқыны </a:t>
            </a:r>
            <a:r>
              <a:rPr lang="ru-RU" sz="2000" dirty="0">
                <a:latin typeface="Times New Roman" pitchFamily="18" charset="0"/>
                <a:cs typeface="Times New Roman" pitchFamily="18" charset="0"/>
              </a:rPr>
              <a:t>мен </a:t>
            </a:r>
            <a:r>
              <a:rPr lang="ru-RU" sz="2000" dirty="0" err="1">
                <a:latin typeface="Times New Roman" pitchFamily="18" charset="0"/>
                <a:cs typeface="Times New Roman" pitchFamily="18" charset="0"/>
              </a:rPr>
              <a:t>созылмалығына </a:t>
            </a:r>
            <a:r>
              <a:rPr lang="ru-RU" sz="2000" dirty="0">
                <a:latin typeface="Times New Roman" pitchFamily="18" charset="0"/>
                <a:cs typeface="Times New Roman" pitchFamily="18" charset="0"/>
              </a:rPr>
              <a:t>(</a:t>
            </a:r>
            <a:r>
              <a:rPr lang="ru-RU" sz="2000" dirty="0" err="1">
                <a:latin typeface="Times New Roman" pitchFamily="18" charset="0"/>
                <a:cs typeface="Times New Roman" pitchFamily="18" charset="0"/>
              </a:rPr>
              <a:t>тұтықпа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қатысты болады</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Тілдің кемістігін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зерттеу</a:t>
            </a:r>
            <a:r>
              <a:rPr lang="ru-RU" sz="2000" dirty="0">
                <a:latin typeface="Times New Roman" pitchFamily="18" charset="0"/>
                <a:cs typeface="Times New Roman" pitchFamily="18" charset="0"/>
              </a:rPr>
              <a:t> мен </a:t>
            </a:r>
            <a:r>
              <a:rPr lang="ru-RU" sz="2000" dirty="0" err="1">
                <a:latin typeface="Times New Roman" pitchFamily="18" charset="0"/>
                <a:cs typeface="Times New Roman" pitchFamily="18" charset="0"/>
              </a:rPr>
              <a:t>жою</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білімнің басқа салаларының </a:t>
            </a:r>
            <a:r>
              <a:rPr lang="ru-RU" sz="2000" dirty="0">
                <a:latin typeface="Times New Roman" pitchFamily="18" charset="0"/>
                <a:cs typeface="Times New Roman" pitchFamily="18" charset="0"/>
              </a:rPr>
              <a:t>психология, </a:t>
            </a:r>
            <a:r>
              <a:rPr lang="ru-RU" sz="2000" dirty="0" err="1">
                <a:latin typeface="Times New Roman" pitchFamily="18" charset="0"/>
                <a:cs typeface="Times New Roman" pitchFamily="18" charset="0"/>
              </a:rPr>
              <a:t>тіл</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білімі</a:t>
            </a:r>
            <a:r>
              <a:rPr lang="ru-RU" sz="2000" dirty="0">
                <a:latin typeface="Times New Roman" pitchFamily="18" charset="0"/>
                <a:cs typeface="Times New Roman" pitchFamily="18" charset="0"/>
              </a:rPr>
              <a:t>, физиология, медицина </a:t>
            </a:r>
            <a:r>
              <a:rPr lang="ru-RU" sz="2000" dirty="0" err="1">
                <a:latin typeface="Times New Roman" pitchFamily="18" charset="0"/>
                <a:cs typeface="Times New Roman" pitchFamily="18" charset="0"/>
              </a:rPr>
              <a:t>деректерін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ескере</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отырып</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жүргізіледі</a:t>
            </a:r>
            <a:r>
              <a:rPr lang="ru-RU" sz="2000" dirty="0">
                <a:latin typeface="Times New Roman" pitchFamily="18" charset="0"/>
                <a:cs typeface="Times New Roman" pitchFamily="18" charset="0"/>
              </a:rPr>
              <a:t>. </a:t>
            </a:r>
            <a:r>
              <a:rPr lang="ru-RU" dirty="0"/>
              <a:t/>
            </a:r>
            <a:br>
              <a:rPr lang="ru-RU" dirty="0"/>
            </a:br>
            <a:endParaRPr lang="ru-RU" dirty="0"/>
          </a:p>
        </p:txBody>
      </p:sp>
      <p:sp>
        <p:nvSpPr>
          <p:cNvPr id="26626" name="AutoShape 2" descr="http://aitaber.kz/uploads/images/00/00/57/2012/06/17/2b30c4.jp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8" name="Рисунок 7" descr="2b30c4.jpg"/>
          <p:cNvPicPr>
            <a:picLocks noChangeAspect="1"/>
          </p:cNvPicPr>
          <p:nvPr/>
        </p:nvPicPr>
        <p:blipFill>
          <a:blip r:embed="rId2" cstate="print"/>
          <a:stretch>
            <a:fillRect/>
          </a:stretch>
        </p:blipFill>
        <p:spPr>
          <a:xfrm>
            <a:off x="3000364" y="4143380"/>
            <a:ext cx="3113214" cy="2071702"/>
          </a:xfrm>
          <a:prstGeom prst="rect">
            <a:avLst/>
          </a:prstGeom>
          <a:ln>
            <a:noFill/>
          </a:ln>
          <a:effectLst>
            <a:softEdge rad="112500"/>
          </a:effectLst>
        </p:spPr>
      </p:pic>
    </p:spTree>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Содержимое 5" descr="Matematika.-SHablon1.png"/>
          <p:cNvPicPr>
            <a:picLocks noGrp="1" noChangeAspect="1"/>
          </p:cNvPicPr>
          <p:nvPr>
            <p:ph idx="1"/>
          </p:nvPr>
        </p:nvPicPr>
        <p:blipFill>
          <a:blip r:embed="rId2" cstate="print"/>
          <a:srcRect b="25510"/>
          <a:stretch>
            <a:fillRect/>
          </a:stretch>
        </p:blipFill>
        <p:spPr>
          <a:xfrm>
            <a:off x="0" y="0"/>
            <a:ext cx="9144000" cy="6858000"/>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7172" name="AutoShape 4" descr="http://nachalo4ka.ru/wp-content/uploads/2014/04/Matematika.-SHablon1.pn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7" name="Прямоугольник 6"/>
          <p:cNvSpPr/>
          <p:nvPr/>
        </p:nvSpPr>
        <p:spPr>
          <a:xfrm>
            <a:off x="500034" y="714356"/>
            <a:ext cx="8143932" cy="3477875"/>
          </a:xfrm>
          <a:prstGeom prst="rect">
            <a:avLst/>
          </a:prstGeom>
          <a:noFill/>
        </p:spPr>
        <p:txBody>
          <a:bodyPr wrap="square" lIns="91440" tIns="45720" rIns="91440" bIns="45720">
            <a:spAutoFit/>
          </a:bodyPr>
          <a:lstStyle/>
          <a:p>
            <a:pPr algn="just"/>
            <a:r>
              <a:rPr lang="kk-KZ" sz="2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kk-KZ" sz="200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Дефектология</a:t>
            </a:r>
            <a:r>
              <a:rPr lang="kk-KZ" sz="2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kk-KZ" sz="200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ғылымын айтып кеткен себебім, ме</a:t>
            </a:r>
            <a:r>
              <a:rPr lang="kk-KZ" sz="2000"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Times New Roman" pitchFamily="18" charset="0"/>
                <a:cs typeface="Times New Roman" pitchFamily="18" charset="0"/>
              </a:rPr>
              <a:t>нің мамандығым дефектология саласының ішіндегі </a:t>
            </a:r>
            <a:r>
              <a:rPr lang="kk-KZ" sz="2000" cap="none" spc="0" dirty="0">
                <a:ln w="10541" cmpd="sng">
                  <a:solidFill>
                    <a:schemeClr val="accent1">
                      <a:shade val="88000"/>
                      <a:satMod val="110000"/>
                    </a:schemeClr>
                  </a:solidFill>
                  <a:prstDash val="solid"/>
                </a:ln>
                <a:solidFill>
                  <a:srgbClr val="C00000"/>
                </a:solidFill>
                <a:effectLst/>
                <a:latin typeface="Times New Roman" pitchFamily="18" charset="0"/>
                <a:cs typeface="Times New Roman" pitchFamily="18" charset="0"/>
              </a:rPr>
              <a:t>логопед</a:t>
            </a:r>
            <a:r>
              <a:rPr lang="kk-KZ" sz="2000"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Times New Roman" pitchFamily="18" charset="0"/>
                <a:cs typeface="Times New Roman" pitchFamily="18" charset="0"/>
              </a:rPr>
              <a:t> мамандығы.  </a:t>
            </a:r>
          </a:p>
          <a:p>
            <a:pPr algn="just"/>
            <a:r>
              <a:rPr lang="kk-KZ" sz="2000" dirty="0">
                <a:ln w="10541" cmpd="sng">
                  <a:solidFill>
                    <a:schemeClr val="accent1">
                      <a:shade val="88000"/>
                      <a:satMod val="110000"/>
                    </a:schemeClr>
                  </a:solidFill>
                  <a:prstDash val="solid"/>
                </a:ln>
                <a:solidFill>
                  <a:srgbClr val="C00000"/>
                </a:solidFill>
                <a:latin typeface="Times New Roman" pitchFamily="18" charset="0"/>
                <a:cs typeface="Times New Roman" pitchFamily="18" charset="0"/>
              </a:rPr>
              <a:t>      Логопед </a:t>
            </a:r>
            <a:r>
              <a:rPr lang="kk-KZ" sz="200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тілінде кемістігі бар балалардың оқыту мен тәрбиелеу мәселелерін зерттейтін арнаулы сала.  Қазіргі таңда логопед мамандығына сұраныс өте көп.</a:t>
            </a:r>
            <a:r>
              <a:rPr lang="ru-RU" sz="200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ru-RU" sz="2000" dirty="0" err="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Бұрынғы ата</a:t>
            </a:r>
            <a:r>
              <a:rPr lang="ru-RU" sz="200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 </a:t>
            </a:r>
            <a:r>
              <a:rPr lang="ru-RU" sz="2000" dirty="0" err="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бабаларымыз</a:t>
            </a:r>
            <a:r>
              <a:rPr lang="ru-RU" sz="200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логопед </a:t>
            </a:r>
            <a:r>
              <a:rPr lang="ru-RU" sz="2000" dirty="0" err="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дегенді</a:t>
            </a:r>
            <a:r>
              <a:rPr lang="ru-RU" sz="200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ru-RU" sz="2000" dirty="0" err="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көрмек түгіл</a:t>
            </a:r>
            <a:r>
              <a:rPr lang="ru-RU" sz="200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ru-RU" sz="2000" dirty="0" err="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естімейтін</a:t>
            </a:r>
            <a:r>
              <a:rPr lang="ru-RU" sz="200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де, </a:t>
            </a:r>
            <a:r>
              <a:rPr lang="ru-RU" sz="2000" dirty="0" err="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оның </a:t>
            </a:r>
            <a:r>
              <a:rPr lang="ru-RU" sz="200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не </a:t>
            </a:r>
            <a:r>
              <a:rPr lang="ru-RU" sz="2000" dirty="0" err="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екенін</a:t>
            </a:r>
            <a:r>
              <a:rPr lang="ru-RU" sz="200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де </a:t>
            </a:r>
            <a:r>
              <a:rPr lang="ru-RU" sz="2000" dirty="0" err="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білмейтін</a:t>
            </a:r>
            <a:r>
              <a:rPr lang="ru-RU" sz="200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Ал </a:t>
            </a:r>
            <a:r>
              <a:rPr lang="ru-RU" sz="2000" dirty="0" err="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бүгінде екінің бірі</a:t>
            </a:r>
            <a:r>
              <a:rPr lang="ru-RU" sz="200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ru-RU" sz="2000" dirty="0" err="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біледі</a:t>
            </a:r>
            <a:r>
              <a:rPr lang="ru-RU" sz="200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ru-RU" sz="2000" dirty="0" err="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Тіпті</a:t>
            </a:r>
            <a:r>
              <a:rPr lang="ru-RU" sz="200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ru-RU" sz="2000" dirty="0" err="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логопедиялық балабақшалар </a:t>
            </a:r>
            <a:r>
              <a:rPr lang="ru-RU" sz="200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да бар. </a:t>
            </a:r>
            <a:r>
              <a:rPr lang="ru-RU" sz="2000" dirty="0" err="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Оған </a:t>
            </a:r>
            <a:r>
              <a:rPr lang="ru-RU" sz="200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да </a:t>
            </a:r>
            <a:r>
              <a:rPr lang="ru-RU" sz="2000" dirty="0" err="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кезекке</a:t>
            </a:r>
            <a:r>
              <a:rPr lang="ru-RU" sz="200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ru-RU" sz="2000" dirty="0" err="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тұрғандар жетерлік</a:t>
            </a:r>
            <a:r>
              <a:rPr lang="ru-RU" sz="200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Осы </a:t>
            </a:r>
            <a:r>
              <a:rPr lang="ru-RU" sz="2000" dirty="0" err="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жерде</a:t>
            </a:r>
            <a:r>
              <a:rPr lang="ru-RU" sz="200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ru-RU" sz="2000" dirty="0" err="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бүгінде </a:t>
            </a:r>
            <a:r>
              <a:rPr lang="ru-RU" sz="200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неге </a:t>
            </a:r>
            <a:r>
              <a:rPr lang="ru-RU" sz="2000" dirty="0" err="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тіл</a:t>
            </a:r>
            <a:r>
              <a:rPr lang="ru-RU" sz="200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ru-RU" sz="2000" dirty="0" err="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мүкістігі </a:t>
            </a:r>
            <a:r>
              <a:rPr lang="ru-RU" sz="200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бар </a:t>
            </a:r>
            <a:r>
              <a:rPr lang="ru-RU" sz="2000" dirty="0" err="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балалар</a:t>
            </a:r>
            <a:r>
              <a:rPr lang="ru-RU" sz="200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ru-RU" sz="2000" dirty="0" err="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сонша</a:t>
            </a:r>
            <a:r>
              <a:rPr lang="ru-RU" sz="200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ru-RU" sz="2000" dirty="0" err="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көбейіп барады</a:t>
            </a:r>
            <a:r>
              <a:rPr lang="ru-RU" sz="200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ru-RU" sz="2000" dirty="0" err="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деген</a:t>
            </a:r>
            <a:r>
              <a:rPr lang="ru-RU" sz="200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ru-RU" sz="2000" dirty="0" err="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сұрақ туады</a:t>
            </a:r>
            <a:r>
              <a:rPr lang="ru-RU" sz="200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p>
          <a:p>
            <a:pPr algn="just"/>
            <a:endParaRPr lang="ru-RU" sz="2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a:p>
            <a:pPr algn="just"/>
            <a:endParaRPr lang="ru-RU" sz="20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Times New Roman" pitchFamily="18" charset="0"/>
              <a:cs typeface="Times New Roman" pitchFamily="18" charset="0"/>
            </a:endParaRPr>
          </a:p>
        </p:txBody>
      </p:sp>
      <p:sp>
        <p:nvSpPr>
          <p:cNvPr id="8" name="Прямоугольник 7"/>
          <p:cNvSpPr/>
          <p:nvPr/>
        </p:nvSpPr>
        <p:spPr>
          <a:xfrm>
            <a:off x="0" y="1571612"/>
            <a:ext cx="8215370" cy="400110"/>
          </a:xfrm>
          <a:prstGeom prst="rect">
            <a:avLst/>
          </a:prstGeom>
          <a:noFill/>
        </p:spPr>
        <p:txBody>
          <a:bodyPr wrap="square" lIns="91440" tIns="45720" rIns="91440" bIns="45720">
            <a:spAutoFit/>
          </a:bodyPr>
          <a:lstStyle/>
          <a:p>
            <a:pPr algn="ctr"/>
            <a:r>
              <a:rPr lang="ru-RU" sz="20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Times New Roman" pitchFamily="18" charset="0"/>
                <a:cs typeface="Times New Roman" pitchFamily="18" charset="0"/>
              </a:rPr>
              <a:t> </a:t>
            </a:r>
          </a:p>
        </p:txBody>
      </p:sp>
      <p:pic>
        <p:nvPicPr>
          <p:cNvPr id="11" name="Рисунок 10" descr="логопед.jpg"/>
          <p:cNvPicPr>
            <a:picLocks noChangeAspect="1"/>
          </p:cNvPicPr>
          <p:nvPr/>
        </p:nvPicPr>
        <p:blipFill>
          <a:blip r:embed="rId3" cstate="print"/>
          <a:srcRect b="16661"/>
          <a:stretch>
            <a:fillRect/>
          </a:stretch>
        </p:blipFill>
        <p:spPr>
          <a:xfrm>
            <a:off x="928662" y="4143380"/>
            <a:ext cx="3571900" cy="2143890"/>
          </a:xfrm>
          <a:prstGeom prst="rect">
            <a:avLst/>
          </a:prstGeom>
          <a:ln>
            <a:noFill/>
          </a:ln>
          <a:effectLst>
            <a:outerShdw blurRad="292100" dist="139700" dir="2700000" algn="tl" rotWithShape="0">
              <a:srgbClr val="333333">
                <a:alpha val="65000"/>
              </a:srgbClr>
            </a:outerShdw>
          </a:effectLst>
        </p:spPr>
      </p:pic>
      <p:pic>
        <p:nvPicPr>
          <p:cNvPr id="14" name="Рисунок 13" descr="скачанные файлы.jpg"/>
          <p:cNvPicPr>
            <a:picLocks noChangeAspect="1"/>
          </p:cNvPicPr>
          <p:nvPr/>
        </p:nvPicPr>
        <p:blipFill>
          <a:blip r:embed="rId4" cstate="print"/>
          <a:stretch>
            <a:fillRect/>
          </a:stretch>
        </p:blipFill>
        <p:spPr>
          <a:xfrm>
            <a:off x="4929190" y="4143380"/>
            <a:ext cx="3357586" cy="2143116"/>
          </a:xfrm>
          <a:prstGeom prst="rect">
            <a:avLst/>
          </a:prstGeom>
        </p:spPr>
      </p:pic>
    </p:spTree>
    <p:extLst>
      <p:ext uri="{BB962C8B-B14F-4D97-AF65-F5344CB8AC3E}">
        <p14:creationId xmlns:p14="http://schemas.microsoft.com/office/powerpoint/2010/main" val="2104722237"/>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4098" name="AutoShape 2" descr="http://pedsovet.su/_ld/293/15710645.jp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9" name="Содержимое 8" descr="images.jpg"/>
          <p:cNvPicPr>
            <a:picLocks noGrp="1" noChangeAspect="1"/>
          </p:cNvPicPr>
          <p:nvPr>
            <p:ph idx="1"/>
          </p:nvPr>
        </p:nvPicPr>
        <p:blipFill>
          <a:blip r:embed="rId3" cstate="print"/>
          <a:stretch>
            <a:fillRect/>
          </a:stretch>
        </p:blipFill>
        <p:spPr>
          <a:xfrm>
            <a:off x="0" y="0"/>
            <a:ext cx="9144000" cy="6858000"/>
          </a:xfrm>
        </p:spPr>
      </p:pic>
      <p:sp>
        <p:nvSpPr>
          <p:cNvPr id="10" name="Прямоугольник 9"/>
          <p:cNvSpPr/>
          <p:nvPr/>
        </p:nvSpPr>
        <p:spPr>
          <a:xfrm>
            <a:off x="214282" y="214290"/>
            <a:ext cx="8786874" cy="6247864"/>
          </a:xfrm>
          <a:prstGeom prst="rect">
            <a:avLst/>
          </a:prstGeom>
        </p:spPr>
        <p:txBody>
          <a:bodyPr wrap="square">
            <a:spAutoFit/>
          </a:bodyPr>
          <a:lstStyle/>
          <a:p>
            <a:r>
              <a:rPr lang="ru-RU" dirty="0"/>
              <a:t>        </a:t>
            </a:r>
            <a:r>
              <a:rPr lang="ru-RU" sz="2000" dirty="0" err="1">
                <a:solidFill>
                  <a:srgbClr val="002060"/>
                </a:solidFill>
                <a:latin typeface="Times New Roman" pitchFamily="18" charset="0"/>
                <a:cs typeface="Times New Roman" pitchFamily="18" charset="0"/>
              </a:rPr>
              <a:t>Бұл сұраққа жауап</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ретінде</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мамандар</a:t>
            </a:r>
            <a:r>
              <a:rPr lang="ru-RU" sz="2000" dirty="0">
                <a:solidFill>
                  <a:srgbClr val="002060"/>
                </a:solidFill>
                <a:latin typeface="Times New Roman" pitchFamily="18" charset="0"/>
                <a:cs typeface="Times New Roman" pitchFamily="18" charset="0"/>
              </a:rPr>
              <a:t> бала </a:t>
            </a:r>
            <a:r>
              <a:rPr lang="ru-RU" sz="2000" dirty="0" err="1">
                <a:solidFill>
                  <a:srgbClr val="002060"/>
                </a:solidFill>
                <a:latin typeface="Times New Roman" pitchFamily="18" charset="0"/>
                <a:cs typeface="Times New Roman" pitchFamily="18" charset="0"/>
              </a:rPr>
              <a:t>тіл</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мүкістігінің күрт көбеюуіне бірнеше</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себептер</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айтады</a:t>
            </a:r>
            <a:r>
              <a:rPr lang="ru-RU" sz="2000" dirty="0">
                <a:solidFill>
                  <a:srgbClr val="002060"/>
                </a:solidFill>
                <a:latin typeface="Times New Roman" pitchFamily="18" charset="0"/>
                <a:cs typeface="Times New Roman" pitchFamily="18" charset="0"/>
              </a:rPr>
              <a:t>. </a:t>
            </a:r>
          </a:p>
          <a:p>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Соның біріншісі</a:t>
            </a:r>
            <a:r>
              <a:rPr lang="ru-RU" sz="2000" dirty="0">
                <a:solidFill>
                  <a:srgbClr val="002060"/>
                </a:solidFill>
                <a:latin typeface="Times New Roman" pitchFamily="18" charset="0"/>
                <a:cs typeface="Times New Roman" pitchFamily="18" charset="0"/>
              </a:rPr>
              <a:t> – </a:t>
            </a:r>
            <a:r>
              <a:rPr lang="ru-RU" sz="2000" dirty="0" err="1">
                <a:solidFill>
                  <a:srgbClr val="002060"/>
                </a:solidFill>
                <a:latin typeface="Times New Roman" pitchFamily="18" charset="0"/>
                <a:cs typeface="Times New Roman" pitchFamily="18" charset="0"/>
              </a:rPr>
              <a:t>емізіктен</a:t>
            </a:r>
            <a:r>
              <a:rPr lang="ru-RU" sz="2000" dirty="0">
                <a:solidFill>
                  <a:srgbClr val="002060"/>
                </a:solidFill>
                <a:latin typeface="Times New Roman" pitchFamily="18" charset="0"/>
                <a:cs typeface="Times New Roman" pitchFamily="18" charset="0"/>
              </a:rPr>
              <a:t> (соска) </a:t>
            </a:r>
            <a:r>
              <a:rPr lang="ru-RU" sz="2000" dirty="0" err="1">
                <a:solidFill>
                  <a:srgbClr val="002060"/>
                </a:solidFill>
                <a:latin typeface="Times New Roman" pitchFamily="18" charset="0"/>
                <a:cs typeface="Times New Roman" pitchFamily="18" charset="0"/>
              </a:rPr>
              <a:t>болады</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Емізікті</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көп емген</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баланың таңдайы тереңдеп, икемсізденіп</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артикуляциялық қозғалысы нашарлайды</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Яғни дыбыстың дұрыс шығу-шықпауына себептердің бірі</a:t>
            </a:r>
            <a:r>
              <a:rPr lang="ru-RU" sz="2000" dirty="0">
                <a:solidFill>
                  <a:srgbClr val="002060"/>
                </a:solidFill>
                <a:latin typeface="Times New Roman" pitchFamily="18" charset="0"/>
                <a:cs typeface="Times New Roman" pitchFamily="18" charset="0"/>
              </a:rPr>
              <a:t> – </a:t>
            </a:r>
            <a:r>
              <a:rPr lang="ru-RU" sz="2000" dirty="0" err="1">
                <a:solidFill>
                  <a:srgbClr val="002060"/>
                </a:solidFill>
                <a:latin typeface="Times New Roman" pitchFamily="18" charset="0"/>
                <a:cs typeface="Times New Roman" pitchFamily="18" charset="0"/>
              </a:rPr>
              <a:t>таңдай.</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Таңдайдан болған ақаудың әсерінен әріптер дұрыс дыбысталмай</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жатады</a:t>
            </a:r>
            <a:r>
              <a:rPr lang="ru-RU" sz="2000" dirty="0">
                <a:solidFill>
                  <a:srgbClr val="002060"/>
                </a:solidFill>
                <a:latin typeface="Times New Roman" pitchFamily="18" charset="0"/>
                <a:cs typeface="Times New Roman" pitchFamily="18" charset="0"/>
              </a:rPr>
              <a:t>. </a:t>
            </a:r>
          </a:p>
          <a:p>
            <a:r>
              <a:rPr lang="ru-RU" sz="2000" dirty="0">
                <a:solidFill>
                  <a:srgbClr val="002060"/>
                </a:solidFill>
                <a:latin typeface="Times New Roman" pitchFamily="18" charset="0"/>
                <a:cs typeface="Times New Roman" pitchFamily="18" charset="0"/>
              </a:rPr>
              <a:t>       Ал, </a:t>
            </a:r>
            <a:r>
              <a:rPr lang="ru-RU" sz="2000" dirty="0" err="1">
                <a:solidFill>
                  <a:srgbClr val="002060"/>
                </a:solidFill>
                <a:latin typeface="Times New Roman" pitchFamily="18" charset="0"/>
                <a:cs typeface="Times New Roman" pitchFamily="18" charset="0"/>
              </a:rPr>
              <a:t>тағы бір</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көңіл </a:t>
            </a:r>
            <a:r>
              <a:rPr lang="ru-RU" sz="2000" dirty="0">
                <a:solidFill>
                  <a:srgbClr val="002060"/>
                </a:solidFill>
                <a:latin typeface="Times New Roman" pitchFamily="18" charset="0"/>
                <a:cs typeface="Times New Roman" pitchFamily="18" charset="0"/>
              </a:rPr>
              <a:t>баса </a:t>
            </a:r>
            <a:r>
              <a:rPr lang="ru-RU" sz="2000" dirty="0" err="1">
                <a:solidFill>
                  <a:srgbClr val="002060"/>
                </a:solidFill>
                <a:latin typeface="Times New Roman" pitchFamily="18" charset="0"/>
                <a:cs typeface="Times New Roman" pitchFamily="18" charset="0"/>
              </a:rPr>
              <a:t>айтатын</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екінші</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себеп</a:t>
            </a:r>
            <a:r>
              <a:rPr lang="ru-RU" sz="2000" dirty="0">
                <a:solidFill>
                  <a:srgbClr val="002060"/>
                </a:solidFill>
                <a:latin typeface="Times New Roman" pitchFamily="18" charset="0"/>
                <a:cs typeface="Times New Roman" pitchFamily="18" charset="0"/>
              </a:rPr>
              <a:t> – </a:t>
            </a:r>
            <a:r>
              <a:rPr lang="ru-RU" sz="2000" dirty="0" err="1">
                <a:solidFill>
                  <a:srgbClr val="002060"/>
                </a:solidFill>
                <a:latin typeface="Times New Roman" pitchFamily="18" charset="0"/>
                <a:cs typeface="Times New Roman" pitchFamily="18" charset="0"/>
              </a:rPr>
              <a:t>ата-ананың баласына</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дұрыс көңіл бөліп</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әңгімелеспеуі</a:t>
            </a:r>
            <a:r>
              <a:rPr lang="ru-RU" sz="2000" dirty="0">
                <a:solidFill>
                  <a:srgbClr val="002060"/>
                </a:solidFill>
                <a:latin typeface="Times New Roman" pitchFamily="18" charset="0"/>
                <a:cs typeface="Times New Roman" pitchFamily="18" charset="0"/>
              </a:rPr>
              <a:t>. бала </a:t>
            </a:r>
            <a:r>
              <a:rPr lang="ru-RU" sz="2000" dirty="0" err="1">
                <a:solidFill>
                  <a:srgbClr val="002060"/>
                </a:solidFill>
                <a:latin typeface="Times New Roman" pitchFamily="18" charset="0"/>
                <a:cs typeface="Times New Roman" pitchFamily="18" charset="0"/>
              </a:rPr>
              <a:t>бақшасында тәрбиешінің баланың жастайынан</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қалай сөйлей бастағанына көңіл аудармауы</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Мысалы</a:t>
            </a:r>
            <a:r>
              <a:rPr lang="ru-RU" sz="2000" dirty="0">
                <a:solidFill>
                  <a:srgbClr val="002060"/>
                </a:solidFill>
                <a:latin typeface="Times New Roman" pitchFamily="18" charset="0"/>
                <a:cs typeface="Times New Roman" pitchFamily="18" charset="0"/>
              </a:rPr>
              <a:t>, бала </a:t>
            </a:r>
            <a:r>
              <a:rPr lang="ru-RU" sz="2000" dirty="0" err="1">
                <a:solidFill>
                  <a:srgbClr val="002060"/>
                </a:solidFill>
                <a:latin typeface="Times New Roman" pitchFamily="18" charset="0"/>
                <a:cs typeface="Times New Roman" pitchFamily="18" charset="0"/>
              </a:rPr>
              <a:t>бір</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жаста</a:t>
            </a:r>
            <a:r>
              <a:rPr lang="ru-RU" sz="2000" dirty="0">
                <a:solidFill>
                  <a:srgbClr val="002060"/>
                </a:solidFill>
                <a:latin typeface="Times New Roman" pitchFamily="18" charset="0"/>
                <a:cs typeface="Times New Roman" pitchFamily="18" charset="0"/>
              </a:rPr>
              <a:t> 5-10 </a:t>
            </a:r>
            <a:r>
              <a:rPr lang="ru-RU" sz="2000" dirty="0" err="1">
                <a:solidFill>
                  <a:srgbClr val="002060"/>
                </a:solidFill>
                <a:latin typeface="Times New Roman" pitchFamily="18" charset="0"/>
                <a:cs typeface="Times New Roman" pitchFamily="18" charset="0"/>
              </a:rPr>
              <a:t>сөз айтуға тиісті</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Екі</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жаста</a:t>
            </a:r>
            <a:r>
              <a:rPr lang="ru-RU" sz="2000" dirty="0">
                <a:solidFill>
                  <a:srgbClr val="002060"/>
                </a:solidFill>
                <a:latin typeface="Times New Roman" pitchFamily="18" charset="0"/>
                <a:cs typeface="Times New Roman" pitchFamily="18" charset="0"/>
              </a:rPr>
              <a:t> 200-300 </a:t>
            </a:r>
            <a:r>
              <a:rPr lang="ru-RU" sz="2000" dirty="0" err="1">
                <a:solidFill>
                  <a:srgbClr val="002060"/>
                </a:solidFill>
                <a:latin typeface="Times New Roman" pitchFamily="18" charset="0"/>
                <a:cs typeface="Times New Roman" pitchFamily="18" charset="0"/>
              </a:rPr>
              <a:t>сөз білетіндей</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қабілетке жетеді</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Үш жаста</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күрделі сөйлемдерді айтып</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дауысты</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дыбыстарды</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толық меңгеруі керек</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Үш жастан</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бастап</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баланың жалпы</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сөйлеу тілі</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дами</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бастайды</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Бұған ата-анасымен</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сөйлесуі, қарым-қатынасы тікелей</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себепкер</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болады</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Қазіргі күні көп ата-ана</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баласымен</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бір</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жасынан</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бастап</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сөйлесе бермейді</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Сөйлесетіндері ара-тұра кездеседі</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бірақ баламен</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сөз алмасып</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баланың қойған сұрақтарына үлкен адамдарша</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жауап</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қайтару сирек</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кездеседі</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Мысалға алсақ, орыс</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халқында баламен</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сөйлесу біршама</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жақсы дамыған.</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Олар</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таңертеңгісін баласын</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балабақшаға </a:t>
            </a:r>
            <a:r>
              <a:rPr lang="ru-RU" sz="2000" dirty="0">
                <a:solidFill>
                  <a:srgbClr val="002060"/>
                </a:solidFill>
                <a:latin typeface="Times New Roman" pitchFamily="18" charset="0"/>
                <a:cs typeface="Times New Roman" pitchFamily="18" charset="0"/>
              </a:rPr>
              <a:t>бара </a:t>
            </a:r>
            <a:r>
              <a:rPr lang="ru-RU" sz="2000" dirty="0" err="1">
                <a:solidFill>
                  <a:srgbClr val="002060"/>
                </a:solidFill>
                <a:latin typeface="Times New Roman" pitchFamily="18" charset="0"/>
                <a:cs typeface="Times New Roman" pitchFamily="18" charset="0"/>
              </a:rPr>
              <a:t>жатыпта</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келе</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жатыпта</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баласы</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анау</a:t>
            </a:r>
            <a:r>
              <a:rPr lang="ru-RU" sz="2000" dirty="0">
                <a:solidFill>
                  <a:srgbClr val="002060"/>
                </a:solidFill>
                <a:latin typeface="Times New Roman" pitchFamily="18" charset="0"/>
                <a:cs typeface="Times New Roman" pitchFamily="18" charset="0"/>
              </a:rPr>
              <a:t> не? -</a:t>
            </a:r>
            <a:r>
              <a:rPr lang="ru-RU" sz="2000" dirty="0" err="1">
                <a:solidFill>
                  <a:srgbClr val="002060"/>
                </a:solidFill>
                <a:latin typeface="Times New Roman" pitchFamily="18" charset="0"/>
                <a:cs typeface="Times New Roman" pitchFamily="18" charset="0"/>
              </a:rPr>
              <a:t>деп</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сұраса соған барынша</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жауап</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беріп</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жатады</a:t>
            </a:r>
            <a:r>
              <a:rPr lang="ru-RU" sz="2000" dirty="0">
                <a:solidFill>
                  <a:srgbClr val="002060"/>
                </a:solidFill>
                <a:latin typeface="Times New Roman" pitchFamily="18" charset="0"/>
                <a:cs typeface="Times New Roman" pitchFamily="18" charset="0"/>
              </a:rPr>
              <a:t>. Ал ,</a:t>
            </a:r>
            <a:r>
              <a:rPr lang="ru-RU" sz="2000" dirty="0" err="1">
                <a:solidFill>
                  <a:srgbClr val="002060"/>
                </a:solidFill>
                <a:latin typeface="Times New Roman" pitchFamily="18" charset="0"/>
                <a:cs typeface="Times New Roman" pitchFamily="18" charset="0"/>
              </a:rPr>
              <a:t>біздің қазақ ата-аналары</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мұндайды ұсақ</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түйек деп</a:t>
            </a:r>
            <a:r>
              <a:rPr lang="ru-RU" sz="2000" dirty="0">
                <a:solidFill>
                  <a:srgbClr val="002060"/>
                </a:solidFill>
                <a:latin typeface="Times New Roman" pitchFamily="18" charset="0"/>
                <a:cs typeface="Times New Roman" pitchFamily="18" charset="0"/>
              </a:rPr>
              <a:t> </a:t>
            </a:r>
            <a:r>
              <a:rPr lang="ru-RU" sz="2000" dirty="0" err="1">
                <a:solidFill>
                  <a:srgbClr val="002060"/>
                </a:solidFill>
                <a:latin typeface="Times New Roman" pitchFamily="18" charset="0"/>
                <a:cs typeface="Times New Roman" pitchFamily="18" charset="0"/>
              </a:rPr>
              <a:t>көңіл бөле бермейді</a:t>
            </a:r>
            <a:r>
              <a:rPr lang="ru-RU" sz="2000" dirty="0">
                <a:solidFill>
                  <a:srgbClr val="002060"/>
                </a:solidFill>
                <a:latin typeface="Times New Roman" pitchFamily="18" charset="0"/>
                <a:cs typeface="Times New Roman" pitchFamily="18" charset="0"/>
              </a:rPr>
              <a:t>.</a:t>
            </a:r>
          </a:p>
        </p:txBody>
      </p:sp>
    </p:spTree>
    <p:extLst>
      <p:ext uri="{BB962C8B-B14F-4D97-AF65-F5344CB8AC3E}">
        <p14:creationId xmlns:p14="http://schemas.microsoft.com/office/powerpoint/2010/main" val="22451763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pedsovet.su/_ld/301/82694185.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1028" name="Rectangle 4"/>
          <p:cNvSpPr>
            <a:spLocks noChangeArrowheads="1"/>
          </p:cNvSpPr>
          <p:nvPr/>
        </p:nvSpPr>
        <p:spPr bwMode="auto">
          <a:xfrm>
            <a:off x="1142976" y="1928802"/>
            <a:ext cx="7072362" cy="31085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ru-RU" sz="2400" dirty="0">
                <a:solidFill>
                  <a:srgbClr val="FF0000"/>
                </a:solidFill>
                <a:latin typeface="+mj-lt"/>
                <a:cs typeface="Tahoma" pitchFamily="34" charset="0"/>
              </a:rPr>
              <a:t>      </a:t>
            </a:r>
            <a:r>
              <a:rPr lang="ru-RU" sz="2800" dirty="0" err="1">
                <a:latin typeface="+mj-lt"/>
                <a:cs typeface="Tahoma" pitchFamily="34" charset="0"/>
              </a:rPr>
              <a:t>«</a:t>
            </a:r>
            <a:r>
              <a:rPr kumimoji="0" lang="ru-RU" sz="2800" b="0" i="0" u="none" strike="noStrike" cap="none" normalizeH="0" baseline="0" dirty="0" err="1">
                <a:ln>
                  <a:noFill/>
                </a:ln>
                <a:effectLst/>
                <a:latin typeface="+mj-lt"/>
                <a:cs typeface="Tahoma" pitchFamily="34" charset="0"/>
              </a:rPr>
              <a:t>Баланың психикалық немесе</a:t>
            </a:r>
            <a:r>
              <a:rPr kumimoji="0" lang="ru-RU" sz="2800" b="0" i="0" u="none" strike="noStrike" cap="none" normalizeH="0" baseline="0" dirty="0">
                <a:ln>
                  <a:noFill/>
                </a:ln>
                <a:effectLst/>
                <a:latin typeface="+mj-lt"/>
                <a:cs typeface="Tahoma" pitchFamily="34" charset="0"/>
              </a:rPr>
              <a:t> </a:t>
            </a:r>
            <a:r>
              <a:rPr kumimoji="0" lang="ru-RU" sz="2800" b="0" i="0" u="none" strike="noStrike" cap="none" normalizeH="0" baseline="0" dirty="0" err="1">
                <a:ln>
                  <a:noFill/>
                </a:ln>
                <a:effectLst/>
                <a:latin typeface="+mj-lt"/>
                <a:cs typeface="Tahoma" pitchFamily="34" charset="0"/>
              </a:rPr>
              <a:t>(және</a:t>
            </a:r>
            <a:r>
              <a:rPr kumimoji="0" lang="ru-RU" sz="2800" b="0" i="0" u="none" strike="noStrike" cap="none" normalizeH="0" baseline="0" dirty="0">
                <a:ln>
                  <a:noFill/>
                </a:ln>
                <a:effectLst/>
                <a:latin typeface="+mj-lt"/>
                <a:cs typeface="Tahoma" pitchFamily="34" charset="0"/>
              </a:rPr>
              <a:t>) </a:t>
            </a:r>
            <a:r>
              <a:rPr kumimoji="0" lang="ru-RU" sz="2800" b="0" i="0" u="none" strike="noStrike" cap="none" normalizeH="0" baseline="0" dirty="0" err="1">
                <a:ln>
                  <a:noFill/>
                </a:ln>
                <a:effectLst/>
                <a:latin typeface="+mj-lt"/>
                <a:cs typeface="Tahoma" pitchFamily="34" charset="0"/>
              </a:rPr>
              <a:t>дене</a:t>
            </a:r>
            <a:r>
              <a:rPr kumimoji="0" lang="ru-RU" sz="2800" b="0" i="0" u="none" strike="noStrike" cap="none" normalizeH="0" baseline="0" dirty="0">
                <a:ln>
                  <a:noFill/>
                </a:ln>
                <a:effectLst/>
                <a:latin typeface="+mj-lt"/>
                <a:cs typeface="Tahoma" pitchFamily="34" charset="0"/>
              </a:rPr>
              <a:t> </a:t>
            </a:r>
            <a:r>
              <a:rPr kumimoji="0" lang="ru-RU" sz="2800" b="0" i="0" u="none" strike="noStrike" cap="none" normalizeH="0" baseline="0" dirty="0" err="1">
                <a:ln>
                  <a:noFill/>
                </a:ln>
                <a:effectLst/>
                <a:latin typeface="+mj-lt"/>
                <a:cs typeface="Tahoma" pitchFamily="34" charset="0"/>
              </a:rPr>
              <a:t>дамуы</a:t>
            </a:r>
            <a:r>
              <a:rPr kumimoji="0" lang="ru-RU" sz="2800" b="0" i="0" u="none" strike="noStrike" cap="none" normalizeH="0" baseline="0" dirty="0">
                <a:ln>
                  <a:noFill/>
                </a:ln>
                <a:effectLst/>
                <a:latin typeface="+mj-lt"/>
                <a:cs typeface="Tahoma" pitchFamily="34" charset="0"/>
              </a:rPr>
              <a:t> </a:t>
            </a:r>
            <a:r>
              <a:rPr kumimoji="0" lang="ru-RU" sz="2800" b="0" i="0" u="none" strike="noStrike" cap="none" normalizeH="0" baseline="0" dirty="0" err="1">
                <a:ln>
                  <a:noFill/>
                </a:ln>
                <a:effectLst/>
                <a:latin typeface="+mj-lt"/>
                <a:cs typeface="Tahoma" pitchFamily="34" charset="0"/>
              </a:rPr>
              <a:t>неғұрлым төмен болса</a:t>
            </a:r>
            <a:r>
              <a:rPr kumimoji="0" lang="ru-RU" sz="2800" b="0" i="0" u="none" strike="noStrike" cap="none" normalizeH="0" baseline="0" dirty="0">
                <a:ln>
                  <a:noFill/>
                </a:ln>
                <a:effectLst/>
                <a:latin typeface="+mj-lt"/>
                <a:cs typeface="Tahoma" pitchFamily="34" charset="0"/>
              </a:rPr>
              <a:t>, </a:t>
            </a:r>
            <a:r>
              <a:rPr kumimoji="0" lang="ru-RU" sz="2800" b="0" i="0" u="none" strike="noStrike" cap="none" normalizeH="0" baseline="0" dirty="0" err="1">
                <a:ln>
                  <a:noFill/>
                </a:ln>
                <a:effectLst/>
                <a:latin typeface="+mj-lt"/>
                <a:cs typeface="Tahoma" pitchFamily="34" charset="0"/>
              </a:rPr>
              <a:t>ұстаздың білімділігі</a:t>
            </a:r>
            <a:r>
              <a:rPr kumimoji="0" lang="ru-RU" sz="2800" b="0" i="0" u="none" strike="noStrike" cap="none" normalizeH="0" baseline="0" dirty="0">
                <a:ln>
                  <a:noFill/>
                </a:ln>
                <a:effectLst/>
                <a:latin typeface="+mj-lt"/>
                <a:cs typeface="Tahoma" pitchFamily="34" charset="0"/>
              </a:rPr>
              <a:t> мен </a:t>
            </a:r>
            <a:r>
              <a:rPr kumimoji="0" lang="ru-RU" sz="2800" b="0" i="0" u="none" strike="noStrike" cap="none" normalizeH="0" baseline="0" dirty="0" err="1">
                <a:ln>
                  <a:noFill/>
                </a:ln>
                <a:effectLst/>
                <a:latin typeface="+mj-lt"/>
                <a:cs typeface="Tahoma" pitchFamily="34" charset="0"/>
              </a:rPr>
              <a:t>біліктілігі</a:t>
            </a:r>
            <a:r>
              <a:rPr kumimoji="0" lang="ru-RU" sz="2800" b="0" i="0" u="none" strike="noStrike" cap="none" normalizeH="0" baseline="0" dirty="0">
                <a:ln>
                  <a:noFill/>
                </a:ln>
                <a:effectLst/>
                <a:latin typeface="+mj-lt"/>
                <a:cs typeface="Tahoma" pitchFamily="34" charset="0"/>
              </a:rPr>
              <a:t> </a:t>
            </a:r>
            <a:r>
              <a:rPr kumimoji="0" lang="ru-RU" sz="2800" b="0" i="0" u="none" strike="noStrike" cap="none" normalizeH="0" baseline="0" dirty="0" err="1">
                <a:ln>
                  <a:noFill/>
                </a:ln>
                <a:effectLst/>
                <a:latin typeface="+mj-lt"/>
                <a:cs typeface="Tahoma" pitchFamily="34" charset="0"/>
              </a:rPr>
              <a:t>соғүрлым жоғары болуы</a:t>
            </a:r>
            <a:r>
              <a:rPr kumimoji="0" lang="ru-RU" sz="2800" b="0" i="0" u="none" strike="noStrike" cap="none" normalizeH="0" baseline="0" dirty="0">
                <a:ln>
                  <a:noFill/>
                </a:ln>
                <a:effectLst/>
                <a:latin typeface="+mj-lt"/>
                <a:cs typeface="Tahoma" pitchFamily="34" charset="0"/>
              </a:rPr>
              <a:t> </a:t>
            </a:r>
            <a:r>
              <a:rPr kumimoji="0" lang="ru-RU" sz="2800" b="0" i="0" u="none" strike="noStrike" cap="none" normalizeH="0" baseline="0" dirty="0" err="1">
                <a:ln>
                  <a:noFill/>
                </a:ln>
                <a:effectLst/>
                <a:latin typeface="+mj-lt"/>
                <a:cs typeface="Tahoma" pitchFamily="34" charset="0"/>
              </a:rPr>
              <a:t>қажет</a:t>
            </a:r>
            <a:r>
              <a:rPr lang="ru-RU" sz="2800" dirty="0">
                <a:latin typeface="+mj-lt"/>
                <a:cs typeface="Tahoma" pitchFamily="34" charset="0"/>
              </a:rPr>
              <a:t>»</a:t>
            </a:r>
            <a:r>
              <a:rPr kumimoji="0" lang="ru-RU" sz="2800" b="0" i="0" u="none" strike="noStrike" cap="none" normalizeH="0" baseline="0" dirty="0">
                <a:ln>
                  <a:noFill/>
                </a:ln>
                <a:effectLst/>
                <a:latin typeface="+mj-lt"/>
                <a:cs typeface="Tahoma" pitchFamily="34" charset="0"/>
              </a:rPr>
              <a:t>- </a:t>
            </a:r>
            <a:r>
              <a:rPr kumimoji="0" lang="ru-RU" sz="2800" b="0" i="0" u="none" strike="noStrike" cap="none" normalizeH="0" baseline="0" dirty="0" err="1">
                <a:ln>
                  <a:noFill/>
                </a:ln>
                <a:effectLst/>
                <a:latin typeface="+mj-lt"/>
                <a:cs typeface="Tahoma" pitchFamily="34" charset="0"/>
              </a:rPr>
              <a:t>деп</a:t>
            </a:r>
            <a:r>
              <a:rPr kumimoji="0" lang="ru-RU" sz="2800" b="0" i="0" u="none" strike="noStrike" cap="none" normalizeH="0" baseline="0" dirty="0">
                <a:ln>
                  <a:noFill/>
                </a:ln>
                <a:effectLst/>
                <a:latin typeface="+mj-lt"/>
                <a:cs typeface="Tahoma" pitchFamily="34" charset="0"/>
              </a:rPr>
              <a:t> </a:t>
            </a:r>
            <a:r>
              <a:rPr kumimoji="0" lang="ru-RU" sz="2800" b="0" i="0" u="none" strike="noStrike" cap="none" normalizeH="0" baseline="0" dirty="0" err="1">
                <a:ln>
                  <a:noFill/>
                </a:ln>
                <a:effectLst/>
                <a:latin typeface="+mj-lt"/>
                <a:cs typeface="Tahoma" pitchFamily="34" charset="0"/>
              </a:rPr>
              <a:t>жазган</a:t>
            </a:r>
            <a:r>
              <a:rPr kumimoji="0" lang="ru-RU" sz="2800" b="0" i="0" u="none" strike="noStrike" cap="none" normalizeH="0" baseline="0" dirty="0">
                <a:ln>
                  <a:noFill/>
                </a:ln>
                <a:effectLst/>
                <a:latin typeface="+mj-lt"/>
                <a:cs typeface="Tahoma" pitchFamily="34" charset="0"/>
              </a:rPr>
              <a:t> XX </a:t>
            </a:r>
            <a:r>
              <a:rPr kumimoji="0" lang="ru-RU" sz="2800" b="0" i="0" u="none" strike="noStrike" cap="none" normalizeH="0" baseline="0" dirty="0" err="1">
                <a:ln>
                  <a:noFill/>
                </a:ln>
                <a:effectLst/>
                <a:latin typeface="+mj-lt"/>
                <a:cs typeface="Tahoma" pitchFamily="34" charset="0"/>
              </a:rPr>
              <a:t>ғасырдың басында</a:t>
            </a:r>
            <a:r>
              <a:rPr kumimoji="0" lang="ru-RU" sz="2800" b="0" i="0" u="none" strike="noStrike" cap="none" normalizeH="0" baseline="0" dirty="0">
                <a:ln>
                  <a:noFill/>
                </a:ln>
                <a:effectLst/>
                <a:latin typeface="+mj-lt"/>
                <a:cs typeface="Tahoma" pitchFamily="34" charset="0"/>
              </a:rPr>
              <a:t> </a:t>
            </a:r>
            <a:r>
              <a:rPr kumimoji="0" lang="ru-RU" sz="2800" b="0" i="0" u="none" strike="noStrike" cap="none" normalizeH="0" baseline="0" dirty="0" err="1">
                <a:ln>
                  <a:noFill/>
                </a:ln>
                <a:effectLst/>
                <a:latin typeface="+mj-lt"/>
                <a:cs typeface="Tahoma" pitchFamily="34" charset="0"/>
              </a:rPr>
              <a:t>атақты неміс</a:t>
            </a:r>
            <a:r>
              <a:rPr lang="ru-RU" sz="2800" dirty="0">
                <a:latin typeface="+mj-lt"/>
                <a:cs typeface="Tahoma" pitchFamily="34" charset="0"/>
              </a:rPr>
              <a:t> </a:t>
            </a:r>
            <a:r>
              <a:rPr kumimoji="0" lang="ru-RU" sz="2800" b="0" i="0" u="none" strike="noStrike" cap="none" normalizeH="0" baseline="0" dirty="0">
                <a:ln>
                  <a:noFill/>
                </a:ln>
                <a:effectLst/>
                <a:latin typeface="+mj-lt"/>
                <a:cs typeface="Tahoma" pitchFamily="34" charset="0"/>
              </a:rPr>
              <a:t> педагог - </a:t>
            </a:r>
            <a:r>
              <a:rPr kumimoji="0" lang="ru-RU" sz="2800" b="0" i="0" u="none" strike="noStrike" cap="none" normalizeH="0" baseline="0" dirty="0" err="1">
                <a:ln>
                  <a:noFill/>
                </a:ln>
                <a:effectLst/>
                <a:latin typeface="+mj-lt"/>
                <a:cs typeface="Tahoma" pitchFamily="34" charset="0"/>
              </a:rPr>
              <a:t>дефектологы</a:t>
            </a:r>
            <a:r>
              <a:rPr kumimoji="0" lang="ru-RU" sz="2800" b="0" i="0" u="none" strike="noStrike" cap="none" normalizeH="0" baseline="0" dirty="0">
                <a:ln>
                  <a:noFill/>
                </a:ln>
                <a:effectLst/>
                <a:latin typeface="+mj-lt"/>
                <a:cs typeface="Tahoma" pitchFamily="34" charset="0"/>
              </a:rPr>
              <a:t> П. Шуман</a:t>
            </a:r>
            <a:r>
              <a:rPr kumimoji="0" lang="ru-RU" sz="2800" b="0" i="0" u="none" strike="noStrike" cap="none" normalizeH="0" dirty="0">
                <a:ln>
                  <a:noFill/>
                </a:ln>
                <a:effectLst/>
                <a:latin typeface="+mj-lt"/>
                <a:cs typeface="Tahoma" pitchFamily="34" charset="0"/>
              </a:rPr>
              <a:t> </a:t>
            </a:r>
            <a:r>
              <a:rPr kumimoji="0" lang="ru-RU" sz="2800" b="0" i="0" u="none" strike="noStrike" cap="none" normalizeH="0" dirty="0" err="1">
                <a:ln>
                  <a:noFill/>
                </a:ln>
                <a:effectLst/>
                <a:latin typeface="+mj-lt"/>
                <a:cs typeface="Tahoma" pitchFamily="34" charset="0"/>
              </a:rPr>
              <a:t>бекер</a:t>
            </a:r>
            <a:r>
              <a:rPr kumimoji="0" lang="ru-RU" sz="2800" b="0" i="0" u="none" strike="noStrike" cap="none" normalizeH="0" dirty="0">
                <a:ln>
                  <a:noFill/>
                </a:ln>
                <a:effectLst/>
                <a:latin typeface="+mj-lt"/>
                <a:cs typeface="Tahoma" pitchFamily="34" charset="0"/>
              </a:rPr>
              <a:t> </a:t>
            </a:r>
            <a:r>
              <a:rPr kumimoji="0" lang="ru-RU" sz="2800" b="0" i="0" u="none" strike="noStrike" cap="none" normalizeH="0" dirty="0" err="1">
                <a:ln>
                  <a:noFill/>
                </a:ln>
                <a:effectLst/>
                <a:latin typeface="+mj-lt"/>
                <a:cs typeface="Tahoma" pitchFamily="34" charset="0"/>
              </a:rPr>
              <a:t>айтпаған болса</a:t>
            </a:r>
            <a:r>
              <a:rPr kumimoji="0" lang="ru-RU" sz="2800" b="0" i="0" u="none" strike="noStrike" cap="none" normalizeH="0" dirty="0">
                <a:ln>
                  <a:noFill/>
                </a:ln>
                <a:effectLst/>
                <a:latin typeface="+mj-lt"/>
                <a:cs typeface="Tahoma" pitchFamily="34" charset="0"/>
              </a:rPr>
              <a:t> </a:t>
            </a:r>
            <a:r>
              <a:rPr kumimoji="0" lang="ru-RU" sz="2800" b="0" i="0" u="none" strike="noStrike" cap="none" normalizeH="0" dirty="0" err="1">
                <a:ln>
                  <a:noFill/>
                </a:ln>
                <a:effectLst/>
                <a:latin typeface="+mj-lt"/>
                <a:cs typeface="Tahoma" pitchFamily="34" charset="0"/>
              </a:rPr>
              <a:t>керек</a:t>
            </a:r>
            <a:r>
              <a:rPr kumimoji="0" lang="ru-RU" sz="2800" b="0" i="0" u="none" strike="noStrike" cap="none" normalizeH="0" dirty="0">
                <a:ln>
                  <a:noFill/>
                </a:ln>
                <a:effectLst/>
                <a:latin typeface="+mj-lt"/>
                <a:cs typeface="Tahoma" pitchFamily="34" charset="0"/>
              </a:rPr>
              <a:t>. </a:t>
            </a:r>
            <a:endParaRPr kumimoji="0" lang="ru-RU" sz="5400" b="0" i="0" u="none" strike="noStrike" cap="none" normalizeH="0" baseline="0" dirty="0">
              <a:ln>
                <a:noFill/>
              </a:ln>
              <a:effectLst/>
              <a:latin typeface="+mj-lt"/>
              <a:cs typeface="Arial"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http://elenaranko.ucoz.ru/_ld/1/75442481.jpg"/>
          <p:cNvPicPr>
            <a:picLocks noChangeAspect="1" noChangeArrowheads="1"/>
          </p:cNvPicPr>
          <p:nvPr/>
        </p:nvPicPr>
        <p:blipFill>
          <a:blip r:embed="rId2" cstate="print"/>
          <a:srcRect/>
          <a:stretch>
            <a:fillRect/>
          </a:stretch>
        </p:blipFill>
        <p:spPr bwMode="auto">
          <a:xfrm>
            <a:off x="0" y="-214338"/>
            <a:ext cx="9144000" cy="6858000"/>
          </a:xfrm>
          <a:prstGeom prst="rect">
            <a:avLst/>
          </a:prstGeom>
          <a:noFill/>
        </p:spPr>
      </p:pic>
      <p:sp>
        <p:nvSpPr>
          <p:cNvPr id="6" name="Прямоугольник 5"/>
          <p:cNvSpPr/>
          <p:nvPr/>
        </p:nvSpPr>
        <p:spPr>
          <a:xfrm>
            <a:off x="857224" y="857232"/>
            <a:ext cx="7072362" cy="4493538"/>
          </a:xfrm>
          <a:prstGeom prst="rect">
            <a:avLst/>
          </a:prstGeom>
        </p:spPr>
        <p:txBody>
          <a:bodyPr wrap="square">
            <a:spAutoFit/>
          </a:bodyPr>
          <a:lstStyle/>
          <a:p>
            <a:pPr algn="just"/>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Бұл мамандықты таңдаған тұлғалар  жан</a:t>
            </a:r>
            <a:r>
              <a:rPr lang="ru-RU" sz="2200" dirty="0">
                <a:latin typeface="Times New Roman" pitchFamily="18" charset="0"/>
                <a:cs typeface="Times New Roman" pitchFamily="18" charset="0"/>
              </a:rPr>
              <a:t> - </a:t>
            </a:r>
            <a:r>
              <a:rPr lang="ru-RU" sz="2200" dirty="0" err="1">
                <a:latin typeface="Times New Roman" pitchFamily="18" charset="0"/>
                <a:cs typeface="Times New Roman" pitchFamily="18" charset="0"/>
              </a:rPr>
              <a:t>дүниесі өте кең, ерекше</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рухани</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құндылыктарға ие</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мейірімді</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ақ көңілді, жан</a:t>
            </a:r>
            <a:r>
              <a:rPr lang="ru-RU" sz="2200" dirty="0">
                <a:latin typeface="Times New Roman" pitchFamily="18" charset="0"/>
                <a:cs typeface="Times New Roman" pitchFamily="18" charset="0"/>
              </a:rPr>
              <a:t> - </a:t>
            </a:r>
            <a:r>
              <a:rPr lang="ru-RU" sz="2200" dirty="0" err="1">
                <a:latin typeface="Times New Roman" pitchFamily="18" charset="0"/>
                <a:cs typeface="Times New Roman" pitchFamily="18" charset="0"/>
              </a:rPr>
              <a:t>жақты кәсіби құндылықтар жүйесін меңгерген, өзінің кәсіби әрекетін нәтижелі әрі сәтті болатынына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сенімді</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тұлға болып</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қалыптасуы қажет.</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Мамандығымыздың кәсіби әрекеті соншалықты кең, тіпті</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оған әлеуметтік </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мейірімділік</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акциялардың жетекшісі</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және белсенді</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қатысушысы болуына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мүмкіндіктері шектеулі</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тұлғалардың құқығын қорғаушы болуына</a:t>
            </a:r>
            <a:r>
              <a:rPr lang="ru-RU" sz="2200" dirty="0">
                <a:latin typeface="Times New Roman" pitchFamily="18" charset="0"/>
                <a:cs typeface="Times New Roman" pitchFamily="18" charset="0"/>
              </a:rPr>
              <a:t> тура </a:t>
            </a:r>
            <a:r>
              <a:rPr lang="ru-RU" sz="2200" dirty="0" err="1">
                <a:latin typeface="Times New Roman" pitchFamily="18" charset="0"/>
                <a:cs typeface="Times New Roman" pitchFamily="18" charset="0"/>
              </a:rPr>
              <a:t>келеді</a:t>
            </a:r>
            <a:r>
              <a:rPr lang="ru-RU" sz="2200" dirty="0">
                <a:latin typeface="Times New Roman" pitchFamily="18" charset="0"/>
                <a:cs typeface="Times New Roman" pitchFamily="18" charset="0"/>
              </a:rPr>
              <a:t>. </a:t>
            </a:r>
          </a:p>
          <a:p>
            <a:pPr algn="just"/>
            <a:r>
              <a:rPr lang="kk-KZ" sz="2200" dirty="0">
                <a:latin typeface="Times New Roman" pitchFamily="18" charset="0"/>
                <a:cs typeface="Times New Roman" pitchFamily="18" charset="0"/>
              </a:rPr>
              <a:t>       Қазіргі уақытта біз осы мамандықты оқу барысында толыққанды білім алып, келешекке өз үлесімізді қоспақ ойымыз бар. </a:t>
            </a:r>
            <a:endParaRPr lang="ru-RU" sz="2200" dirty="0">
              <a:latin typeface="Times New Roman" pitchFamily="18" charset="0"/>
              <a:cs typeface="Times New Roman"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dirty="0"/>
          </a:p>
        </p:txBody>
      </p:sp>
      <p:pic>
        <p:nvPicPr>
          <p:cNvPr id="5" name="Содержимое 4" descr="мкен.jpg"/>
          <p:cNvPicPr>
            <a:picLocks noChangeAspect="1"/>
          </p:cNvPicPr>
          <p:nvPr/>
        </p:nvPicPr>
        <p:blipFill>
          <a:blip r:embed="rId2" cstate="print"/>
          <a:stretch>
            <a:fillRect/>
          </a:stretch>
        </p:blipFill>
        <p:spPr>
          <a:xfrm>
            <a:off x="0" y="0"/>
            <a:ext cx="9144000" cy="6858000"/>
          </a:xfrm>
          <a:prstGeom prst="rect">
            <a:avLst/>
          </a:prstGeom>
        </p:spPr>
      </p:pic>
      <p:sp>
        <p:nvSpPr>
          <p:cNvPr id="6" name="Прямоугольник 5"/>
          <p:cNvSpPr/>
          <p:nvPr/>
        </p:nvSpPr>
        <p:spPr>
          <a:xfrm>
            <a:off x="1587537" y="342481"/>
            <a:ext cx="7215238" cy="2800767"/>
          </a:xfrm>
          <a:prstGeom prst="rect">
            <a:avLst/>
          </a:prstGeom>
        </p:spPr>
        <p:txBody>
          <a:bodyPr wrap="square">
            <a:spAutoFit/>
          </a:bodyPr>
          <a:lstStyle/>
          <a:p>
            <a:pPr algn="just"/>
            <a:r>
              <a:rPr lang="ru-RU" sz="2200" dirty="0">
                <a:latin typeface="Times New Roman" pitchFamily="18" charset="0"/>
                <a:cs typeface="Times New Roman" pitchFamily="18" charset="0"/>
              </a:rPr>
              <a:t>        Ал </a:t>
            </a:r>
            <a:r>
              <a:rPr lang="ru-RU" sz="2200" dirty="0" err="1">
                <a:latin typeface="Times New Roman" pitchFamily="18" charset="0"/>
                <a:cs typeface="Times New Roman" pitchFamily="18" charset="0"/>
              </a:rPr>
              <a:t>біздің басты</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мақсатымыз </a:t>
            </a:r>
            <a:r>
              <a:rPr lang="ru-RU" sz="2200" dirty="0">
                <a:latin typeface="Times New Roman" pitchFamily="18" charset="0"/>
                <a:cs typeface="Times New Roman" pitchFamily="18" charset="0"/>
              </a:rPr>
              <a:t>– осы </a:t>
            </a:r>
            <a:r>
              <a:rPr lang="ru-RU" sz="2200" dirty="0" err="1">
                <a:latin typeface="Times New Roman" pitchFamily="18" charset="0"/>
                <a:cs typeface="Times New Roman" pitchFamily="18" charset="0"/>
              </a:rPr>
              <a:t>балаларға ыждахатпен</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көңіл бөліп</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олардың тіл</a:t>
            </a:r>
            <a:r>
              <a:rPr lang="ru-RU" sz="2200" dirty="0">
                <a:latin typeface="Times New Roman" pitchFamily="18" charset="0"/>
                <a:cs typeface="Times New Roman" pitchFamily="18" charset="0"/>
              </a:rPr>
              <a:t> б</a:t>
            </a:r>
            <a:r>
              <a:rPr lang="kk-KZ" sz="2200" dirty="0">
                <a:latin typeface="Times New Roman" pitchFamily="18" charset="0"/>
                <a:cs typeface="Times New Roman" pitchFamily="18" charset="0"/>
              </a:rPr>
              <a:t>ұзылыстарына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дыбыстарды</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айтуына</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мұқият көңіл бөлу және </a:t>
            </a:r>
            <a:r>
              <a:rPr lang="ru-RU" sz="2200" dirty="0">
                <a:latin typeface="Times New Roman" pitchFamily="18" charset="0"/>
                <a:cs typeface="Times New Roman" pitchFamily="18" charset="0"/>
              </a:rPr>
              <a:t>де </a:t>
            </a:r>
            <a:r>
              <a:rPr lang="ru-RU" sz="2200" dirty="0" err="1">
                <a:latin typeface="Times New Roman" pitchFamily="18" charset="0"/>
                <a:cs typeface="Times New Roman" pitchFamily="18" charset="0"/>
              </a:rPr>
              <a:t>барлық балаларға мейірімділікпен</a:t>
            </a:r>
            <a:r>
              <a:rPr lang="ru-RU" sz="2200" dirty="0">
                <a:latin typeface="Times New Roman" pitchFamily="18" charset="0"/>
                <a:cs typeface="Times New Roman" pitchFamily="18" charset="0"/>
              </a:rPr>
              <a:t> </a:t>
            </a:r>
            <a:r>
              <a:rPr lang="ru-RU" sz="2200" dirty="0" err="1">
                <a:latin typeface="Times New Roman" pitchFamily="18" charset="0"/>
                <a:cs typeface="Times New Roman" pitchFamily="18" charset="0"/>
              </a:rPr>
              <a:t>қарау</a:t>
            </a:r>
            <a:r>
              <a:rPr lang="ru-RU" sz="2200" dirty="0">
                <a:latin typeface="Times New Roman" pitchFamily="18" charset="0"/>
                <a:cs typeface="Times New Roman" pitchFamily="18" charset="0"/>
              </a:rPr>
              <a:t>.  </a:t>
            </a:r>
          </a:p>
          <a:p>
            <a:pPr algn="just"/>
            <a:r>
              <a:rPr lang="kk-KZ" sz="2200" dirty="0">
                <a:latin typeface="Times New Roman" pitchFamily="18" charset="0"/>
                <a:cs typeface="Times New Roman" pitchFamily="18" charset="0"/>
              </a:rPr>
              <a:t>       Маған өзімнің таңдаған мамандығым өте қатты ұнайды. Менің мамандығым – менің мақтанышым. </a:t>
            </a:r>
          </a:p>
          <a:p>
            <a:pPr algn="just"/>
            <a:r>
              <a:rPr lang="kk-KZ" sz="2200" dirty="0">
                <a:latin typeface="Times New Roman" pitchFamily="18" charset="0"/>
                <a:cs typeface="Times New Roman" pitchFamily="18" charset="0"/>
              </a:rPr>
              <a:t>       Бұл менің  практика барысында балалармен бірге түскен суретім.</a:t>
            </a:r>
            <a:endParaRPr lang="ru-RU" sz="2200" dirty="0">
              <a:latin typeface="Times New Roman" pitchFamily="18" charset="0"/>
              <a:cs typeface="Times New Roman" pitchFamily="18" charset="0"/>
            </a:endParaRPr>
          </a:p>
        </p:txBody>
      </p:sp>
      <p:pic>
        <p:nvPicPr>
          <p:cNvPr id="3073" name="Picture 1"/>
          <p:cNvPicPr>
            <a:picLocks noChangeAspect="1" noChangeArrowheads="1"/>
          </p:cNvPicPr>
          <p:nvPr/>
        </p:nvPicPr>
        <p:blipFill>
          <a:blip r:embed="rId3" cstate="print"/>
          <a:srcRect/>
          <a:stretch>
            <a:fillRect/>
          </a:stretch>
        </p:blipFill>
        <p:spPr bwMode="auto">
          <a:xfrm>
            <a:off x="1928794" y="3071810"/>
            <a:ext cx="3857652" cy="3086043"/>
          </a:xfrm>
          <a:prstGeom prst="rect">
            <a:avLst/>
          </a:prstGeom>
          <a:ln>
            <a:noFill/>
          </a:ln>
          <a:effectLst>
            <a:softEdge rad="112500"/>
          </a:effectLst>
        </p:spPr>
      </p:pic>
      <p:pic>
        <p:nvPicPr>
          <p:cNvPr id="8" name="Picture 1"/>
          <p:cNvPicPr>
            <a:picLocks noChangeAspect="1" noChangeArrowheads="1"/>
          </p:cNvPicPr>
          <p:nvPr/>
        </p:nvPicPr>
        <p:blipFill>
          <a:blip r:embed="rId4" cstate="print"/>
          <a:srcRect/>
          <a:stretch>
            <a:fillRect/>
          </a:stretch>
        </p:blipFill>
        <p:spPr bwMode="auto">
          <a:xfrm>
            <a:off x="6000760" y="3143248"/>
            <a:ext cx="2786082" cy="2934726"/>
          </a:xfrm>
          <a:prstGeom prst="rect">
            <a:avLst/>
          </a:prstGeom>
          <a:ln>
            <a:noFill/>
          </a:ln>
          <a:effectLst>
            <a:softEdge rad="112500"/>
          </a:effectLst>
        </p:spPr>
      </p:pic>
    </p:spTree>
    <p:extLst>
      <p:ext uri="{BB962C8B-B14F-4D97-AF65-F5344CB8AC3E}">
        <p14:creationId xmlns:p14="http://schemas.microsoft.com/office/powerpoint/2010/main" val="2920153448"/>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5" name="Содержимое 4"/>
          <p:cNvSpPr>
            <a:spLocks noGrp="1"/>
          </p:cNvSpPr>
          <p:nvPr>
            <p:ph idx="1"/>
          </p:nvPr>
        </p:nvSpPr>
        <p:spPr/>
        <p:txBody>
          <a:bodyPr/>
          <a:lstStyle/>
          <a:p>
            <a:endParaRPr lang="ru-RU"/>
          </a:p>
        </p:txBody>
      </p:sp>
      <p:pic>
        <p:nvPicPr>
          <p:cNvPr id="6" name="Picture 4" descr="Рисунок1"/>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7" name="WordArt 23"/>
          <p:cNvSpPr>
            <a:spLocks noChangeArrowheads="1" noChangeShapeType="1" noTextEdit="1"/>
          </p:cNvSpPr>
          <p:nvPr/>
        </p:nvSpPr>
        <p:spPr bwMode="auto">
          <a:xfrm>
            <a:off x="2071688" y="2428875"/>
            <a:ext cx="5164137" cy="1363663"/>
          </a:xfrm>
          <a:prstGeom prst="rect">
            <a:avLst/>
          </a:prstGeom>
        </p:spPr>
        <p:txBody>
          <a:bodyPr wrap="none" fromWordArt="1">
            <a:prstTxWarp prst="textPlain">
              <a:avLst>
                <a:gd name="adj" fmla="val 50000"/>
              </a:avLst>
            </a:prstTxWarp>
          </a:bodyPr>
          <a:lstStyle/>
          <a:p>
            <a:pPr algn="ctr"/>
            <a:r>
              <a:rPr lang="ru-RU" sz="3600" b="1" kern="10" dirty="0" err="1">
                <a:ln w="9525">
                  <a:noFill/>
                  <a:round/>
                  <a:headEnd/>
                  <a:tailEnd/>
                </a:ln>
                <a:solidFill>
                  <a:srgbClr val="0000FF"/>
                </a:solidFill>
                <a:effectLst>
                  <a:outerShdw dist="45791" dir="2021404" algn="ctr" rotWithShape="0">
                    <a:srgbClr val="B2B2B2">
                      <a:alpha val="79999"/>
                    </a:srgbClr>
                  </a:outerShdw>
                </a:effectLst>
                <a:latin typeface="Times New Roman"/>
                <a:cs typeface="Times New Roman"/>
              </a:rPr>
              <a:t>Назар</a:t>
            </a:r>
            <a:r>
              <a:rPr lang="ru-RU" sz="3600" b="1" kern="10" dirty="0">
                <a:ln w="9525">
                  <a:noFill/>
                  <a:round/>
                  <a:headEnd/>
                  <a:tailEnd/>
                </a:ln>
                <a:solidFill>
                  <a:srgbClr val="0000FF"/>
                </a:solidFill>
                <a:effectLst>
                  <a:outerShdw dist="45791" dir="2021404" algn="ctr" rotWithShape="0">
                    <a:srgbClr val="B2B2B2">
                      <a:alpha val="79999"/>
                    </a:srgbClr>
                  </a:outerShdw>
                </a:effectLst>
                <a:latin typeface="Times New Roman"/>
                <a:cs typeface="Times New Roman"/>
              </a:rPr>
              <a:t> </a:t>
            </a:r>
            <a:r>
              <a:rPr lang="ru-RU" sz="3600" b="1" kern="10" dirty="0" err="1">
                <a:ln w="9525">
                  <a:noFill/>
                  <a:round/>
                  <a:headEnd/>
                  <a:tailEnd/>
                </a:ln>
                <a:solidFill>
                  <a:srgbClr val="0000FF"/>
                </a:solidFill>
                <a:effectLst>
                  <a:outerShdw dist="45791" dir="2021404" algn="ctr" rotWithShape="0">
                    <a:srgbClr val="B2B2B2">
                      <a:alpha val="79999"/>
                    </a:srgbClr>
                  </a:outerShdw>
                </a:effectLst>
                <a:latin typeface="Times New Roman"/>
                <a:cs typeface="Times New Roman"/>
              </a:rPr>
              <a:t>қойып</a:t>
            </a:r>
            <a:endParaRPr lang="ru-RU" sz="3600" b="1" kern="10" dirty="0">
              <a:ln w="9525">
                <a:noFill/>
                <a:round/>
                <a:headEnd/>
                <a:tailEnd/>
              </a:ln>
              <a:solidFill>
                <a:srgbClr val="0000FF"/>
              </a:solidFill>
              <a:effectLst>
                <a:outerShdw dist="45791" dir="2021404" algn="ctr" rotWithShape="0">
                  <a:srgbClr val="B2B2B2">
                    <a:alpha val="79999"/>
                  </a:srgbClr>
                </a:outerShdw>
              </a:effectLst>
              <a:latin typeface="Times New Roman"/>
              <a:cs typeface="Times New Roman"/>
            </a:endParaRPr>
          </a:p>
          <a:p>
            <a:pPr algn="ctr"/>
            <a:r>
              <a:rPr lang="ru-RU" sz="3600" b="1" kern="10" dirty="0">
                <a:ln w="9525">
                  <a:noFill/>
                  <a:round/>
                  <a:headEnd/>
                  <a:tailEnd/>
                </a:ln>
                <a:solidFill>
                  <a:srgbClr val="0000FF"/>
                </a:solidFill>
                <a:effectLst>
                  <a:outerShdw dist="45791" dir="2021404" algn="ctr" rotWithShape="0">
                    <a:srgbClr val="B2B2B2">
                      <a:alpha val="79999"/>
                    </a:srgbClr>
                  </a:outerShdw>
                </a:effectLst>
                <a:latin typeface="Times New Roman"/>
                <a:cs typeface="Times New Roman"/>
              </a:rPr>
              <a:t> </a:t>
            </a:r>
            <a:r>
              <a:rPr lang="ru-RU" sz="3600" b="1" kern="10" dirty="0" err="1">
                <a:ln w="9525">
                  <a:noFill/>
                  <a:round/>
                  <a:headEnd/>
                  <a:tailEnd/>
                </a:ln>
                <a:solidFill>
                  <a:srgbClr val="0000FF"/>
                </a:solidFill>
                <a:effectLst>
                  <a:outerShdw dist="45791" dir="2021404" algn="ctr" rotWithShape="0">
                    <a:srgbClr val="B2B2B2">
                      <a:alpha val="79999"/>
                    </a:srgbClr>
                  </a:outerShdw>
                </a:effectLst>
                <a:latin typeface="Times New Roman"/>
                <a:cs typeface="Times New Roman"/>
              </a:rPr>
              <a:t>тыңдағандарыңызға</a:t>
            </a:r>
            <a:endParaRPr lang="ru-RU" sz="3600" b="1" kern="10" dirty="0">
              <a:ln w="9525">
                <a:noFill/>
                <a:round/>
                <a:headEnd/>
                <a:tailEnd/>
              </a:ln>
              <a:solidFill>
                <a:srgbClr val="0000FF"/>
              </a:solidFill>
              <a:effectLst>
                <a:outerShdw dist="45791" dir="2021404" algn="ctr" rotWithShape="0">
                  <a:srgbClr val="B2B2B2">
                    <a:alpha val="79999"/>
                  </a:srgbClr>
                </a:outerShdw>
              </a:effectLst>
              <a:latin typeface="Times New Roman"/>
              <a:cs typeface="Times New Roman"/>
            </a:endParaRPr>
          </a:p>
          <a:p>
            <a:pPr algn="ctr"/>
            <a:r>
              <a:rPr lang="ru-RU" sz="3600" b="1" kern="10" dirty="0">
                <a:ln w="9525">
                  <a:noFill/>
                  <a:round/>
                  <a:headEnd/>
                  <a:tailEnd/>
                </a:ln>
                <a:solidFill>
                  <a:srgbClr val="0000FF"/>
                </a:solidFill>
                <a:effectLst>
                  <a:outerShdw dist="45791" dir="2021404" algn="ctr" rotWithShape="0">
                    <a:srgbClr val="B2B2B2">
                      <a:alpha val="79999"/>
                    </a:srgbClr>
                  </a:outerShdw>
                </a:effectLst>
                <a:latin typeface="Times New Roman"/>
                <a:cs typeface="Times New Roman"/>
              </a:rPr>
              <a:t> </a:t>
            </a:r>
            <a:r>
              <a:rPr lang="ru-RU" sz="3600" b="1" kern="10" dirty="0" err="1">
                <a:ln w="9525">
                  <a:noFill/>
                  <a:round/>
                  <a:headEnd/>
                  <a:tailEnd/>
                </a:ln>
                <a:solidFill>
                  <a:srgbClr val="0000FF"/>
                </a:solidFill>
                <a:effectLst>
                  <a:outerShdw dist="45791" dir="2021404" algn="ctr" rotWithShape="0">
                    <a:srgbClr val="B2B2B2">
                      <a:alpha val="79999"/>
                    </a:srgbClr>
                  </a:outerShdw>
                </a:effectLst>
                <a:latin typeface="Times New Roman"/>
                <a:cs typeface="Times New Roman"/>
              </a:rPr>
              <a:t>рахмет</a:t>
            </a:r>
            <a:r>
              <a:rPr lang="ru-RU" sz="3600" b="1" kern="10" dirty="0">
                <a:ln w="9525">
                  <a:noFill/>
                  <a:round/>
                  <a:headEnd/>
                  <a:tailEnd/>
                </a:ln>
                <a:solidFill>
                  <a:srgbClr val="0000FF"/>
                </a:solidFill>
                <a:effectLst>
                  <a:outerShdw dist="45791" dir="2021404" algn="ctr" rotWithShape="0">
                    <a:srgbClr val="B2B2B2">
                      <a:alpha val="79999"/>
                    </a:srgbClr>
                  </a:outerShdw>
                </a:effectLst>
                <a:latin typeface="Times New Roman"/>
                <a:cs typeface="Times New Roman"/>
              </a:rPr>
              <a:t>!</a:t>
            </a:r>
          </a:p>
        </p:txBody>
      </p:sp>
    </p:spTree>
    <p:extLst>
      <p:ext uri="{BB962C8B-B14F-4D97-AF65-F5344CB8AC3E}">
        <p14:creationId xmlns:p14="http://schemas.microsoft.com/office/powerpoint/2010/main" val="343394508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324</TotalTime>
  <Words>766</Words>
  <Application>Microsoft Office PowerPoint</Application>
  <PresentationFormat>Экран (4:3)</PresentationFormat>
  <Paragraphs>39</Paragraphs>
  <Slides>16</Slides>
  <Notes>1</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16</vt:i4>
      </vt:variant>
    </vt:vector>
  </HeadingPairs>
  <TitlesOfParts>
    <vt:vector size="21" baseType="lpstr">
      <vt:lpstr>Arial</vt:lpstr>
      <vt:lpstr>Calibri</vt:lpstr>
      <vt:lpstr>Tahoma</vt:lpstr>
      <vt:lpstr>Times New Roman</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a108</dc:creator>
  <cp:lastModifiedBy>HP</cp:lastModifiedBy>
  <cp:revision>39</cp:revision>
  <dcterms:created xsi:type="dcterms:W3CDTF">2016-01-27T04:11:13Z</dcterms:created>
  <dcterms:modified xsi:type="dcterms:W3CDTF">2025-12-08T05:19:55Z</dcterms:modified>
</cp:coreProperties>
</file>